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257" r:id="rId5"/>
    <p:sldId id="258" r:id="rId6"/>
    <p:sldId id="259" r:id="rId7"/>
    <p:sldId id="267" r:id="rId8"/>
    <p:sldId id="271" r:id="rId9"/>
    <p:sldId id="260" r:id="rId10"/>
    <p:sldId id="261" r:id="rId11"/>
    <p:sldId id="268" r:id="rId12"/>
    <p:sldId id="270" r:id="rId13"/>
    <p:sldId id="265"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64" userDrawn="1">
          <p15:clr>
            <a:srgbClr val="A4A3A4"/>
          </p15:clr>
        </p15:guide>
        <p15:guide id="2" pos="3840" userDrawn="1">
          <p15:clr>
            <a:srgbClr val="A4A3A4"/>
          </p15:clr>
        </p15:guide>
        <p15:guide id="3" pos="456" userDrawn="1">
          <p15:clr>
            <a:srgbClr val="A4A3A4"/>
          </p15:clr>
        </p15:guide>
        <p15:guide id="4" pos="720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BEBD8"/>
    <a:srgbClr val="8335E5"/>
    <a:srgbClr val="6B8DE1"/>
    <a:srgbClr val="6C92E1"/>
    <a:srgbClr val="6313DC"/>
    <a:srgbClr val="1E3ADA"/>
    <a:srgbClr val="030553"/>
    <a:srgbClr val="7D4BC9"/>
    <a:srgbClr val="16286E"/>
    <a:srgbClr val="6524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F330F0-5736-8371-2D66-58FD8EF38A61}" v="434" dt="2023-09-13T22:35:20.262"/>
    <p1510:client id="{57F8D7A5-C6A0-3BB3-C79A-1D47312783E5}" v="110" dt="2023-09-09T05:00:30.949"/>
    <p1510:client id="{6FEE88D8-7472-43CD-A127-704D9271606B}" v="192" dt="2023-08-29T22:31:34.004"/>
    <p1510:client id="{714F1F29-D666-7DFC-5426-BF328E4C5530}" v="8" dt="2023-09-13T22:28:10.057"/>
    <p1510:client id="{C8450669-F5D1-BC0C-6879-65543789BF3F}" v="1163" dt="2023-09-13T05:22:14.892"/>
    <p1510:client id="{D8CFFB06-4262-C825-F15A-7057CC91978D}" v="1476" dt="2023-09-14T01:39:28.2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064"/>
        <p:guide pos="3840"/>
        <p:guide pos="456"/>
        <p:guide pos="720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AF506F9-91AB-457B-A321-BA32DFC452D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E71BC67-B9B6-41AE-BB4E-51234F20984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19C063D-436A-410C-A490-190D73BB5D3E}" type="datetimeFigureOut">
              <a:rPr lang="en-US" smtClean="0"/>
              <a:t>9/14/2023</a:t>
            </a:fld>
            <a:endParaRPr lang="en-US"/>
          </a:p>
        </p:txBody>
      </p:sp>
      <p:sp>
        <p:nvSpPr>
          <p:cNvPr id="4" name="Footer Placeholder 3">
            <a:extLst>
              <a:ext uri="{FF2B5EF4-FFF2-40B4-BE49-F238E27FC236}">
                <a16:creationId xmlns:a16="http://schemas.microsoft.com/office/drawing/2014/main" id="{A0E2BB79-F5ED-4C7F-A869-D9A323F2CA0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40207CB-184F-4400-BBE4-E0B71DE0626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328996C-DF1E-45F4-80FD-86472FDB10B8}" type="slidenum">
              <a:rPr lang="en-US" smtClean="0"/>
              <a:t>‹#›</a:t>
            </a:fld>
            <a:endParaRPr lang="en-US"/>
          </a:p>
        </p:txBody>
      </p:sp>
    </p:spTree>
    <p:extLst>
      <p:ext uri="{BB962C8B-B14F-4D97-AF65-F5344CB8AC3E}">
        <p14:creationId xmlns:p14="http://schemas.microsoft.com/office/powerpoint/2010/main" val="140168487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8BDD7-4F37-46AB-9A13-BF4D77EDD71D}" type="datetimeFigureOut">
              <a:rPr lang="en-US" smtClean="0"/>
              <a:t>9/14/2023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F8F48A-6110-47DA-8521-A1D1FFD22FEF}" type="slidenum">
              <a:rPr lang="en-US" smtClean="0"/>
              <a:t>‹#›</a:t>
            </a:fld>
            <a:endParaRPr lang="en-US"/>
          </a:p>
        </p:txBody>
      </p:sp>
    </p:spTree>
    <p:extLst>
      <p:ext uri="{BB962C8B-B14F-4D97-AF65-F5344CB8AC3E}">
        <p14:creationId xmlns:p14="http://schemas.microsoft.com/office/powerpoint/2010/main" val="3451491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F8F48A-6110-47DA-8521-A1D1FFD22FEF}" type="slidenum">
              <a:rPr lang="en-US" smtClean="0"/>
              <a:t>1</a:t>
            </a:fld>
            <a:endParaRPr lang="en-US"/>
          </a:p>
        </p:txBody>
      </p:sp>
    </p:spTree>
    <p:extLst>
      <p:ext uri="{BB962C8B-B14F-4D97-AF65-F5344CB8AC3E}">
        <p14:creationId xmlns:p14="http://schemas.microsoft.com/office/powerpoint/2010/main" val="4679097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DF8F48A-6110-47DA-8521-A1D1FFD22FEF}" type="slidenum">
              <a:rPr lang="en-US" smtClean="0"/>
              <a:t>10</a:t>
            </a:fld>
            <a:endParaRPr lang="en-US"/>
          </a:p>
        </p:txBody>
      </p:sp>
    </p:spTree>
    <p:extLst>
      <p:ext uri="{BB962C8B-B14F-4D97-AF65-F5344CB8AC3E}">
        <p14:creationId xmlns:p14="http://schemas.microsoft.com/office/powerpoint/2010/main" val="18578855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F8F48A-6110-47DA-8521-A1D1FFD22FEF}" type="slidenum">
              <a:rPr lang="en-US" smtClean="0"/>
              <a:t>11</a:t>
            </a:fld>
            <a:endParaRPr lang="en-US"/>
          </a:p>
        </p:txBody>
      </p:sp>
    </p:spTree>
    <p:extLst>
      <p:ext uri="{BB962C8B-B14F-4D97-AF65-F5344CB8AC3E}">
        <p14:creationId xmlns:p14="http://schemas.microsoft.com/office/powerpoint/2010/main" val="4262007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p>
        </p:txBody>
      </p:sp>
      <p:sp>
        <p:nvSpPr>
          <p:cNvPr id="4" name="Slide Number Placeholder 3"/>
          <p:cNvSpPr>
            <a:spLocks noGrp="1"/>
          </p:cNvSpPr>
          <p:nvPr>
            <p:ph type="sldNum" sz="quarter" idx="10"/>
          </p:nvPr>
        </p:nvSpPr>
        <p:spPr/>
        <p:txBody>
          <a:bodyPr/>
          <a:lstStyle/>
          <a:p>
            <a:fld id="{6DF8F48A-6110-47DA-8521-A1D1FFD22FEF}" type="slidenum">
              <a:rPr lang="en-US" smtClean="0"/>
              <a:t>2</a:t>
            </a:fld>
            <a:endParaRPr lang="en-US"/>
          </a:p>
        </p:txBody>
      </p:sp>
    </p:spTree>
    <p:extLst>
      <p:ext uri="{BB962C8B-B14F-4D97-AF65-F5344CB8AC3E}">
        <p14:creationId xmlns:p14="http://schemas.microsoft.com/office/powerpoint/2010/main" val="2042023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F8F48A-6110-47DA-8521-A1D1FFD22FEF}" type="slidenum">
              <a:rPr lang="en-US" smtClean="0"/>
              <a:t>3</a:t>
            </a:fld>
            <a:endParaRPr lang="en-US"/>
          </a:p>
        </p:txBody>
      </p:sp>
    </p:spTree>
    <p:extLst>
      <p:ext uri="{BB962C8B-B14F-4D97-AF65-F5344CB8AC3E}">
        <p14:creationId xmlns:p14="http://schemas.microsoft.com/office/powerpoint/2010/main" val="6718008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F8F48A-6110-47DA-8521-A1D1FFD22FEF}" type="slidenum">
              <a:rPr lang="en-US" smtClean="0"/>
              <a:t>4</a:t>
            </a:fld>
            <a:endParaRPr lang="en-US"/>
          </a:p>
        </p:txBody>
      </p:sp>
    </p:spTree>
    <p:extLst>
      <p:ext uri="{BB962C8B-B14F-4D97-AF65-F5344CB8AC3E}">
        <p14:creationId xmlns:p14="http://schemas.microsoft.com/office/powerpoint/2010/main" val="15245327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F8F48A-6110-47DA-8521-A1D1FFD22FEF}" type="slidenum">
              <a:rPr lang="en-US" smtClean="0"/>
              <a:t>5</a:t>
            </a:fld>
            <a:endParaRPr lang="en-US"/>
          </a:p>
        </p:txBody>
      </p:sp>
    </p:spTree>
    <p:extLst>
      <p:ext uri="{BB962C8B-B14F-4D97-AF65-F5344CB8AC3E}">
        <p14:creationId xmlns:p14="http://schemas.microsoft.com/office/powerpoint/2010/main" val="1541599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F8F48A-6110-47DA-8521-A1D1FFD22FEF}" type="slidenum">
              <a:rPr lang="en-US" smtClean="0"/>
              <a:t>6</a:t>
            </a:fld>
            <a:endParaRPr lang="en-US"/>
          </a:p>
        </p:txBody>
      </p:sp>
    </p:spTree>
    <p:extLst>
      <p:ext uri="{BB962C8B-B14F-4D97-AF65-F5344CB8AC3E}">
        <p14:creationId xmlns:p14="http://schemas.microsoft.com/office/powerpoint/2010/main" val="23698676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F8F48A-6110-47DA-8521-A1D1FFD22FEF}" type="slidenum">
              <a:rPr lang="en-US" smtClean="0"/>
              <a:t>7</a:t>
            </a:fld>
            <a:endParaRPr lang="en-US"/>
          </a:p>
        </p:txBody>
      </p:sp>
    </p:spTree>
    <p:extLst>
      <p:ext uri="{BB962C8B-B14F-4D97-AF65-F5344CB8AC3E}">
        <p14:creationId xmlns:p14="http://schemas.microsoft.com/office/powerpoint/2010/main" val="37088142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F8F48A-6110-47DA-8521-A1D1FFD22FEF}" type="slidenum">
              <a:rPr lang="en-US" smtClean="0"/>
              <a:t>8</a:t>
            </a:fld>
            <a:endParaRPr lang="en-US"/>
          </a:p>
        </p:txBody>
      </p:sp>
    </p:spTree>
    <p:extLst>
      <p:ext uri="{BB962C8B-B14F-4D97-AF65-F5344CB8AC3E}">
        <p14:creationId xmlns:p14="http://schemas.microsoft.com/office/powerpoint/2010/main" val="18421037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F8F48A-6110-47DA-8521-A1D1FFD22FEF}" type="slidenum">
              <a:rPr lang="en-US" smtClean="0"/>
              <a:t>9</a:t>
            </a:fld>
            <a:endParaRPr lang="en-US"/>
          </a:p>
        </p:txBody>
      </p:sp>
    </p:spTree>
    <p:extLst>
      <p:ext uri="{BB962C8B-B14F-4D97-AF65-F5344CB8AC3E}">
        <p14:creationId xmlns:p14="http://schemas.microsoft.com/office/powerpoint/2010/main" val="2077177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0BBB5-FEB0-47AD-A01D-A9D3462038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207C41-C17D-4E84-B9CC-CA142B94C1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45F25D-6082-47DE-9B2C-675944DD1812}"/>
              </a:ext>
            </a:extLst>
          </p:cNvPr>
          <p:cNvSpPr>
            <a:spLocks noGrp="1"/>
          </p:cNvSpPr>
          <p:nvPr>
            <p:ph type="dt" sz="half" idx="10"/>
          </p:nvPr>
        </p:nvSpPr>
        <p:spPr/>
        <p:txBody>
          <a:bodyPr/>
          <a:lstStyle/>
          <a:p>
            <a:fld id="{9294036C-9E7C-4FFC-99FA-414B61E345DD}" type="datetimeFigureOut">
              <a:rPr lang="en-US" smtClean="0"/>
              <a:t>9/14/2023</a:t>
            </a:fld>
            <a:endParaRPr lang="en-US"/>
          </a:p>
        </p:txBody>
      </p:sp>
      <p:sp>
        <p:nvSpPr>
          <p:cNvPr id="5" name="Footer Placeholder 4">
            <a:extLst>
              <a:ext uri="{FF2B5EF4-FFF2-40B4-BE49-F238E27FC236}">
                <a16:creationId xmlns:a16="http://schemas.microsoft.com/office/drawing/2014/main" id="{5E24B0FF-3B25-4E5C-A0A7-4E16363621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77007-1A01-499B-ACAD-C9F9C20B76F8}"/>
              </a:ext>
            </a:extLst>
          </p:cNvPr>
          <p:cNvSpPr>
            <a:spLocks noGrp="1"/>
          </p:cNvSpPr>
          <p:nvPr>
            <p:ph type="sldNum" sz="quarter" idx="12"/>
          </p:nvPr>
        </p:nvSpPr>
        <p:spPr/>
        <p:txBody>
          <a:bodyPr/>
          <a:lstStyle/>
          <a:p>
            <a:fld id="{ED6580AB-5C3C-4B4F-8E2A-8B7A0A8CE695}" type="slidenum">
              <a:rPr lang="en-US" smtClean="0"/>
              <a:t>‹#›</a:t>
            </a:fld>
            <a:endParaRPr lang="en-US"/>
          </a:p>
        </p:txBody>
      </p:sp>
    </p:spTree>
    <p:extLst>
      <p:ext uri="{BB962C8B-B14F-4D97-AF65-F5344CB8AC3E}">
        <p14:creationId xmlns:p14="http://schemas.microsoft.com/office/powerpoint/2010/main" val="1169962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81C24-32F4-4208-B651-CDCBFCD0312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8B74779-B577-461F-A409-71F6A5A11A0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B044BD-4FA0-432C-95D7-517D2DE8C4B6}"/>
              </a:ext>
            </a:extLst>
          </p:cNvPr>
          <p:cNvSpPr>
            <a:spLocks noGrp="1"/>
          </p:cNvSpPr>
          <p:nvPr>
            <p:ph type="dt" sz="half" idx="10"/>
          </p:nvPr>
        </p:nvSpPr>
        <p:spPr/>
        <p:txBody>
          <a:bodyPr/>
          <a:lstStyle/>
          <a:p>
            <a:fld id="{9294036C-9E7C-4FFC-99FA-414B61E345DD}" type="datetimeFigureOut">
              <a:rPr lang="en-US" smtClean="0"/>
              <a:t>9/14/2023</a:t>
            </a:fld>
            <a:endParaRPr lang="en-US"/>
          </a:p>
        </p:txBody>
      </p:sp>
      <p:sp>
        <p:nvSpPr>
          <p:cNvPr id="5" name="Footer Placeholder 4">
            <a:extLst>
              <a:ext uri="{FF2B5EF4-FFF2-40B4-BE49-F238E27FC236}">
                <a16:creationId xmlns:a16="http://schemas.microsoft.com/office/drawing/2014/main" id="{AD17F283-FE61-4C9A-9E39-74D429C582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9B807-6FE9-4E47-846B-BCB39B7AE2D5}"/>
              </a:ext>
            </a:extLst>
          </p:cNvPr>
          <p:cNvSpPr>
            <a:spLocks noGrp="1"/>
          </p:cNvSpPr>
          <p:nvPr>
            <p:ph type="sldNum" sz="quarter" idx="12"/>
          </p:nvPr>
        </p:nvSpPr>
        <p:spPr/>
        <p:txBody>
          <a:bodyPr/>
          <a:lstStyle/>
          <a:p>
            <a:fld id="{ED6580AB-5C3C-4B4F-8E2A-8B7A0A8CE695}" type="slidenum">
              <a:rPr lang="en-US" smtClean="0"/>
              <a:t>‹#›</a:t>
            </a:fld>
            <a:endParaRPr lang="en-US"/>
          </a:p>
        </p:txBody>
      </p:sp>
    </p:spTree>
    <p:extLst>
      <p:ext uri="{BB962C8B-B14F-4D97-AF65-F5344CB8AC3E}">
        <p14:creationId xmlns:p14="http://schemas.microsoft.com/office/powerpoint/2010/main" val="3103985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2594DD-FFD4-4AA9-BCDA-0BA87C14639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9C2B6E-24EB-42CE-8B4D-3178D08C7E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C92C56-63F3-4246-AAEE-2FBC89E80248}"/>
              </a:ext>
            </a:extLst>
          </p:cNvPr>
          <p:cNvSpPr>
            <a:spLocks noGrp="1"/>
          </p:cNvSpPr>
          <p:nvPr>
            <p:ph type="dt" sz="half" idx="10"/>
          </p:nvPr>
        </p:nvSpPr>
        <p:spPr/>
        <p:txBody>
          <a:bodyPr/>
          <a:lstStyle/>
          <a:p>
            <a:fld id="{9294036C-9E7C-4FFC-99FA-414B61E345DD}" type="datetimeFigureOut">
              <a:rPr lang="en-US" smtClean="0"/>
              <a:t>9/14/2023</a:t>
            </a:fld>
            <a:endParaRPr lang="en-US"/>
          </a:p>
        </p:txBody>
      </p:sp>
      <p:sp>
        <p:nvSpPr>
          <p:cNvPr id="5" name="Footer Placeholder 4">
            <a:extLst>
              <a:ext uri="{FF2B5EF4-FFF2-40B4-BE49-F238E27FC236}">
                <a16:creationId xmlns:a16="http://schemas.microsoft.com/office/drawing/2014/main" id="{35C10319-C816-40EC-B1D0-FD9748E41D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54E9AB-6952-407A-9F06-2EB917172FBD}"/>
              </a:ext>
            </a:extLst>
          </p:cNvPr>
          <p:cNvSpPr>
            <a:spLocks noGrp="1"/>
          </p:cNvSpPr>
          <p:nvPr>
            <p:ph type="sldNum" sz="quarter" idx="12"/>
          </p:nvPr>
        </p:nvSpPr>
        <p:spPr/>
        <p:txBody>
          <a:bodyPr/>
          <a:lstStyle/>
          <a:p>
            <a:fld id="{ED6580AB-5C3C-4B4F-8E2A-8B7A0A8CE695}" type="slidenum">
              <a:rPr lang="en-US" smtClean="0"/>
              <a:t>‹#›</a:t>
            </a:fld>
            <a:endParaRPr lang="en-US"/>
          </a:p>
        </p:txBody>
      </p:sp>
    </p:spTree>
    <p:extLst>
      <p:ext uri="{BB962C8B-B14F-4D97-AF65-F5344CB8AC3E}">
        <p14:creationId xmlns:p14="http://schemas.microsoft.com/office/powerpoint/2010/main" val="360371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ADCE2-978E-4923-B0E9-4C966B6798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EB0BD6-F012-4C6D-BDAD-9E90ED25A3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E2F9E5-192C-4E88-9147-D263893B1842}"/>
              </a:ext>
            </a:extLst>
          </p:cNvPr>
          <p:cNvSpPr>
            <a:spLocks noGrp="1"/>
          </p:cNvSpPr>
          <p:nvPr>
            <p:ph type="dt" sz="half" idx="10"/>
          </p:nvPr>
        </p:nvSpPr>
        <p:spPr/>
        <p:txBody>
          <a:bodyPr/>
          <a:lstStyle/>
          <a:p>
            <a:fld id="{9294036C-9E7C-4FFC-99FA-414B61E345DD}" type="datetimeFigureOut">
              <a:rPr lang="en-US" smtClean="0"/>
              <a:t>9/14/2023</a:t>
            </a:fld>
            <a:endParaRPr lang="en-US"/>
          </a:p>
        </p:txBody>
      </p:sp>
      <p:sp>
        <p:nvSpPr>
          <p:cNvPr id="5" name="Footer Placeholder 4">
            <a:extLst>
              <a:ext uri="{FF2B5EF4-FFF2-40B4-BE49-F238E27FC236}">
                <a16:creationId xmlns:a16="http://schemas.microsoft.com/office/drawing/2014/main" id="{794A7138-3EAF-4C9D-903E-55D9BC0402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DB0B82-496D-45C3-A682-7AF9AFFB9693}"/>
              </a:ext>
            </a:extLst>
          </p:cNvPr>
          <p:cNvSpPr>
            <a:spLocks noGrp="1"/>
          </p:cNvSpPr>
          <p:nvPr>
            <p:ph type="sldNum" sz="quarter" idx="12"/>
          </p:nvPr>
        </p:nvSpPr>
        <p:spPr/>
        <p:txBody>
          <a:bodyPr/>
          <a:lstStyle/>
          <a:p>
            <a:fld id="{ED6580AB-5C3C-4B4F-8E2A-8B7A0A8CE695}" type="slidenum">
              <a:rPr lang="en-US" smtClean="0"/>
              <a:t>‹#›</a:t>
            </a:fld>
            <a:endParaRPr lang="en-US"/>
          </a:p>
        </p:txBody>
      </p:sp>
    </p:spTree>
    <p:extLst>
      <p:ext uri="{BB962C8B-B14F-4D97-AF65-F5344CB8AC3E}">
        <p14:creationId xmlns:p14="http://schemas.microsoft.com/office/powerpoint/2010/main" val="3515126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3DAD0-5F6F-47DA-A010-1C4A30C88A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C8EFA6E-A768-42A8-B2C3-F100D82609A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F46640-E89E-47CE-984D-0C0ECF7CF529}"/>
              </a:ext>
            </a:extLst>
          </p:cNvPr>
          <p:cNvSpPr>
            <a:spLocks noGrp="1"/>
          </p:cNvSpPr>
          <p:nvPr>
            <p:ph type="dt" sz="half" idx="10"/>
          </p:nvPr>
        </p:nvSpPr>
        <p:spPr/>
        <p:txBody>
          <a:bodyPr/>
          <a:lstStyle/>
          <a:p>
            <a:fld id="{9294036C-9E7C-4FFC-99FA-414B61E345DD}" type="datetimeFigureOut">
              <a:rPr lang="en-US" smtClean="0"/>
              <a:t>9/14/2023</a:t>
            </a:fld>
            <a:endParaRPr lang="en-US"/>
          </a:p>
        </p:txBody>
      </p:sp>
      <p:sp>
        <p:nvSpPr>
          <p:cNvPr id="5" name="Footer Placeholder 4">
            <a:extLst>
              <a:ext uri="{FF2B5EF4-FFF2-40B4-BE49-F238E27FC236}">
                <a16:creationId xmlns:a16="http://schemas.microsoft.com/office/drawing/2014/main" id="{F4177A8F-F167-4C43-AEE7-4506708014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1DA754-ED79-4909-833D-55BF9A5D80BB}"/>
              </a:ext>
            </a:extLst>
          </p:cNvPr>
          <p:cNvSpPr>
            <a:spLocks noGrp="1"/>
          </p:cNvSpPr>
          <p:nvPr>
            <p:ph type="sldNum" sz="quarter" idx="12"/>
          </p:nvPr>
        </p:nvSpPr>
        <p:spPr/>
        <p:txBody>
          <a:bodyPr/>
          <a:lstStyle/>
          <a:p>
            <a:fld id="{ED6580AB-5C3C-4B4F-8E2A-8B7A0A8CE695}" type="slidenum">
              <a:rPr lang="en-US" smtClean="0"/>
              <a:t>‹#›</a:t>
            </a:fld>
            <a:endParaRPr lang="en-US"/>
          </a:p>
        </p:txBody>
      </p:sp>
    </p:spTree>
    <p:extLst>
      <p:ext uri="{BB962C8B-B14F-4D97-AF65-F5344CB8AC3E}">
        <p14:creationId xmlns:p14="http://schemas.microsoft.com/office/powerpoint/2010/main" val="3160087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AA026-BFE6-4D2A-9ABF-C593B56665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4747E8-A36B-4B4A-B2A4-B5283152AB2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6B59D-87BD-4F32-B9BC-31F9B1A5D7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C49B47-0C41-4DCC-9902-126916D9C448}"/>
              </a:ext>
            </a:extLst>
          </p:cNvPr>
          <p:cNvSpPr>
            <a:spLocks noGrp="1"/>
          </p:cNvSpPr>
          <p:nvPr>
            <p:ph type="dt" sz="half" idx="10"/>
          </p:nvPr>
        </p:nvSpPr>
        <p:spPr/>
        <p:txBody>
          <a:bodyPr/>
          <a:lstStyle/>
          <a:p>
            <a:fld id="{9294036C-9E7C-4FFC-99FA-414B61E345DD}" type="datetimeFigureOut">
              <a:rPr lang="en-US" smtClean="0"/>
              <a:t>9/14/2023</a:t>
            </a:fld>
            <a:endParaRPr lang="en-US"/>
          </a:p>
        </p:txBody>
      </p:sp>
      <p:sp>
        <p:nvSpPr>
          <p:cNvPr id="6" name="Footer Placeholder 5">
            <a:extLst>
              <a:ext uri="{FF2B5EF4-FFF2-40B4-BE49-F238E27FC236}">
                <a16:creationId xmlns:a16="http://schemas.microsoft.com/office/drawing/2014/main" id="{B7CD28B7-2F2D-4E80-A107-C1F266C630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5D650A-4D0F-46AE-A132-267FCD921E82}"/>
              </a:ext>
            </a:extLst>
          </p:cNvPr>
          <p:cNvSpPr>
            <a:spLocks noGrp="1"/>
          </p:cNvSpPr>
          <p:nvPr>
            <p:ph type="sldNum" sz="quarter" idx="12"/>
          </p:nvPr>
        </p:nvSpPr>
        <p:spPr/>
        <p:txBody>
          <a:bodyPr/>
          <a:lstStyle/>
          <a:p>
            <a:fld id="{ED6580AB-5C3C-4B4F-8E2A-8B7A0A8CE695}" type="slidenum">
              <a:rPr lang="en-US" smtClean="0"/>
              <a:t>‹#›</a:t>
            </a:fld>
            <a:endParaRPr lang="en-US"/>
          </a:p>
        </p:txBody>
      </p:sp>
    </p:spTree>
    <p:extLst>
      <p:ext uri="{BB962C8B-B14F-4D97-AF65-F5344CB8AC3E}">
        <p14:creationId xmlns:p14="http://schemas.microsoft.com/office/powerpoint/2010/main" val="1219876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4C6F9-F6F6-4EA1-98AA-81B84F7CC05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1B8B83E-B37C-46C9-8284-D6EBA0033C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9A150B8-0288-44AC-9CE7-E7BD9FB32EF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F5DCAE-6027-49B9-A818-F45FADE27B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4FAE16-DBCB-4A42-BFFC-053F2D529A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E8C038-E6A1-499D-9E24-FA5980421C81}"/>
              </a:ext>
            </a:extLst>
          </p:cNvPr>
          <p:cNvSpPr>
            <a:spLocks noGrp="1"/>
          </p:cNvSpPr>
          <p:nvPr>
            <p:ph type="dt" sz="half" idx="10"/>
          </p:nvPr>
        </p:nvSpPr>
        <p:spPr/>
        <p:txBody>
          <a:bodyPr/>
          <a:lstStyle/>
          <a:p>
            <a:fld id="{9294036C-9E7C-4FFC-99FA-414B61E345DD}" type="datetimeFigureOut">
              <a:rPr lang="en-US" smtClean="0"/>
              <a:t>9/14/2023</a:t>
            </a:fld>
            <a:endParaRPr lang="en-US"/>
          </a:p>
        </p:txBody>
      </p:sp>
      <p:sp>
        <p:nvSpPr>
          <p:cNvPr id="8" name="Footer Placeholder 7">
            <a:extLst>
              <a:ext uri="{FF2B5EF4-FFF2-40B4-BE49-F238E27FC236}">
                <a16:creationId xmlns:a16="http://schemas.microsoft.com/office/drawing/2014/main" id="{F9F911B6-A759-487E-8CB6-CF9EF737F07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906EC0-369D-4138-8D70-148CFDEE55EE}"/>
              </a:ext>
            </a:extLst>
          </p:cNvPr>
          <p:cNvSpPr>
            <a:spLocks noGrp="1"/>
          </p:cNvSpPr>
          <p:nvPr>
            <p:ph type="sldNum" sz="quarter" idx="12"/>
          </p:nvPr>
        </p:nvSpPr>
        <p:spPr/>
        <p:txBody>
          <a:bodyPr/>
          <a:lstStyle/>
          <a:p>
            <a:fld id="{ED6580AB-5C3C-4B4F-8E2A-8B7A0A8CE695}" type="slidenum">
              <a:rPr lang="en-US" smtClean="0"/>
              <a:t>‹#›</a:t>
            </a:fld>
            <a:endParaRPr lang="en-US"/>
          </a:p>
        </p:txBody>
      </p:sp>
    </p:spTree>
    <p:extLst>
      <p:ext uri="{BB962C8B-B14F-4D97-AF65-F5344CB8AC3E}">
        <p14:creationId xmlns:p14="http://schemas.microsoft.com/office/powerpoint/2010/main" val="2824554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02F8A-97AC-456C-B9E3-45A7D520C5D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340F483-F2B9-47A3-9B5C-8C264B7016BD}"/>
              </a:ext>
            </a:extLst>
          </p:cNvPr>
          <p:cNvSpPr>
            <a:spLocks noGrp="1"/>
          </p:cNvSpPr>
          <p:nvPr>
            <p:ph type="dt" sz="half" idx="10"/>
          </p:nvPr>
        </p:nvSpPr>
        <p:spPr/>
        <p:txBody>
          <a:bodyPr/>
          <a:lstStyle/>
          <a:p>
            <a:fld id="{9294036C-9E7C-4FFC-99FA-414B61E345DD}" type="datetimeFigureOut">
              <a:rPr lang="en-US" smtClean="0"/>
              <a:t>9/14/2023</a:t>
            </a:fld>
            <a:endParaRPr lang="en-US"/>
          </a:p>
        </p:txBody>
      </p:sp>
      <p:sp>
        <p:nvSpPr>
          <p:cNvPr id="4" name="Footer Placeholder 3">
            <a:extLst>
              <a:ext uri="{FF2B5EF4-FFF2-40B4-BE49-F238E27FC236}">
                <a16:creationId xmlns:a16="http://schemas.microsoft.com/office/drawing/2014/main" id="{25849874-9D9B-4597-B20D-33D6F58BCA3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B35894C-9062-435A-9758-82ED9C6D787E}"/>
              </a:ext>
            </a:extLst>
          </p:cNvPr>
          <p:cNvSpPr>
            <a:spLocks noGrp="1"/>
          </p:cNvSpPr>
          <p:nvPr>
            <p:ph type="sldNum" sz="quarter" idx="12"/>
          </p:nvPr>
        </p:nvSpPr>
        <p:spPr/>
        <p:txBody>
          <a:bodyPr/>
          <a:lstStyle/>
          <a:p>
            <a:fld id="{ED6580AB-5C3C-4B4F-8E2A-8B7A0A8CE695}" type="slidenum">
              <a:rPr lang="en-US" smtClean="0"/>
              <a:t>‹#›</a:t>
            </a:fld>
            <a:endParaRPr lang="en-US"/>
          </a:p>
        </p:txBody>
      </p:sp>
    </p:spTree>
    <p:extLst>
      <p:ext uri="{BB962C8B-B14F-4D97-AF65-F5344CB8AC3E}">
        <p14:creationId xmlns:p14="http://schemas.microsoft.com/office/powerpoint/2010/main" val="26817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A3F6AD-4D61-4238-AB7D-613625BFF81F}"/>
              </a:ext>
            </a:extLst>
          </p:cNvPr>
          <p:cNvSpPr>
            <a:spLocks noGrp="1"/>
          </p:cNvSpPr>
          <p:nvPr>
            <p:ph type="dt" sz="half" idx="10"/>
          </p:nvPr>
        </p:nvSpPr>
        <p:spPr/>
        <p:txBody>
          <a:bodyPr/>
          <a:lstStyle/>
          <a:p>
            <a:fld id="{9294036C-9E7C-4FFC-99FA-414B61E345DD}" type="datetimeFigureOut">
              <a:rPr lang="en-US" smtClean="0"/>
              <a:t>9/14/2023</a:t>
            </a:fld>
            <a:endParaRPr lang="en-US"/>
          </a:p>
        </p:txBody>
      </p:sp>
      <p:sp>
        <p:nvSpPr>
          <p:cNvPr id="3" name="Footer Placeholder 2">
            <a:extLst>
              <a:ext uri="{FF2B5EF4-FFF2-40B4-BE49-F238E27FC236}">
                <a16:creationId xmlns:a16="http://schemas.microsoft.com/office/drawing/2014/main" id="{D8AACDC9-944D-47C6-B286-82C86AD943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EAAC43-3846-4080-B764-AB2DB308C58A}"/>
              </a:ext>
            </a:extLst>
          </p:cNvPr>
          <p:cNvSpPr>
            <a:spLocks noGrp="1"/>
          </p:cNvSpPr>
          <p:nvPr>
            <p:ph type="sldNum" sz="quarter" idx="12"/>
          </p:nvPr>
        </p:nvSpPr>
        <p:spPr/>
        <p:txBody>
          <a:bodyPr/>
          <a:lstStyle/>
          <a:p>
            <a:fld id="{ED6580AB-5C3C-4B4F-8E2A-8B7A0A8CE695}" type="slidenum">
              <a:rPr lang="en-US" smtClean="0"/>
              <a:t>‹#›</a:t>
            </a:fld>
            <a:endParaRPr lang="en-US"/>
          </a:p>
        </p:txBody>
      </p:sp>
    </p:spTree>
    <p:extLst>
      <p:ext uri="{BB962C8B-B14F-4D97-AF65-F5344CB8AC3E}">
        <p14:creationId xmlns:p14="http://schemas.microsoft.com/office/powerpoint/2010/main" val="2821370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F4779-0336-4AFA-B9A7-259EE8BEC1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B82F449-DDC3-4694-81E5-91A4B8F433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F00A2C4-3B2E-46AC-9605-73F5B2CC1F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909769-F5A5-4635-BD0C-D6049DEB9632}"/>
              </a:ext>
            </a:extLst>
          </p:cNvPr>
          <p:cNvSpPr>
            <a:spLocks noGrp="1"/>
          </p:cNvSpPr>
          <p:nvPr>
            <p:ph type="dt" sz="half" idx="10"/>
          </p:nvPr>
        </p:nvSpPr>
        <p:spPr/>
        <p:txBody>
          <a:bodyPr/>
          <a:lstStyle/>
          <a:p>
            <a:fld id="{9294036C-9E7C-4FFC-99FA-414B61E345DD}" type="datetimeFigureOut">
              <a:rPr lang="en-US" smtClean="0"/>
              <a:t>9/14/2023</a:t>
            </a:fld>
            <a:endParaRPr lang="en-US"/>
          </a:p>
        </p:txBody>
      </p:sp>
      <p:sp>
        <p:nvSpPr>
          <p:cNvPr id="6" name="Footer Placeholder 5">
            <a:extLst>
              <a:ext uri="{FF2B5EF4-FFF2-40B4-BE49-F238E27FC236}">
                <a16:creationId xmlns:a16="http://schemas.microsoft.com/office/drawing/2014/main" id="{F9252DC3-D3D7-446F-A866-D7820B7BF8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1CDB00-5218-4567-902B-845073BE8753}"/>
              </a:ext>
            </a:extLst>
          </p:cNvPr>
          <p:cNvSpPr>
            <a:spLocks noGrp="1"/>
          </p:cNvSpPr>
          <p:nvPr>
            <p:ph type="sldNum" sz="quarter" idx="12"/>
          </p:nvPr>
        </p:nvSpPr>
        <p:spPr/>
        <p:txBody>
          <a:bodyPr/>
          <a:lstStyle/>
          <a:p>
            <a:fld id="{ED6580AB-5C3C-4B4F-8E2A-8B7A0A8CE695}" type="slidenum">
              <a:rPr lang="en-US" smtClean="0"/>
              <a:t>‹#›</a:t>
            </a:fld>
            <a:endParaRPr lang="en-US"/>
          </a:p>
        </p:txBody>
      </p:sp>
    </p:spTree>
    <p:extLst>
      <p:ext uri="{BB962C8B-B14F-4D97-AF65-F5344CB8AC3E}">
        <p14:creationId xmlns:p14="http://schemas.microsoft.com/office/powerpoint/2010/main" val="1776128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661E4-9FF7-494B-A1C9-C9A1DD7052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245657-DA21-4769-84F8-88DC644508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167B310-6692-4981-9CB8-FE79A091FF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DA2C9E-A9AD-4BB9-A691-90BB84F58CE9}"/>
              </a:ext>
            </a:extLst>
          </p:cNvPr>
          <p:cNvSpPr>
            <a:spLocks noGrp="1"/>
          </p:cNvSpPr>
          <p:nvPr>
            <p:ph type="dt" sz="half" idx="10"/>
          </p:nvPr>
        </p:nvSpPr>
        <p:spPr/>
        <p:txBody>
          <a:bodyPr/>
          <a:lstStyle/>
          <a:p>
            <a:fld id="{9294036C-9E7C-4FFC-99FA-414B61E345DD}" type="datetimeFigureOut">
              <a:rPr lang="en-US" smtClean="0"/>
              <a:t>9/14/2023</a:t>
            </a:fld>
            <a:endParaRPr lang="en-US"/>
          </a:p>
        </p:txBody>
      </p:sp>
      <p:sp>
        <p:nvSpPr>
          <p:cNvPr id="6" name="Footer Placeholder 5">
            <a:extLst>
              <a:ext uri="{FF2B5EF4-FFF2-40B4-BE49-F238E27FC236}">
                <a16:creationId xmlns:a16="http://schemas.microsoft.com/office/drawing/2014/main" id="{F4B3D45D-C826-4846-BBFC-A0D98B7E7A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516961-40DC-443E-9DB8-3A987DF499A9}"/>
              </a:ext>
            </a:extLst>
          </p:cNvPr>
          <p:cNvSpPr>
            <a:spLocks noGrp="1"/>
          </p:cNvSpPr>
          <p:nvPr>
            <p:ph type="sldNum" sz="quarter" idx="12"/>
          </p:nvPr>
        </p:nvSpPr>
        <p:spPr/>
        <p:txBody>
          <a:bodyPr/>
          <a:lstStyle/>
          <a:p>
            <a:fld id="{ED6580AB-5C3C-4B4F-8E2A-8B7A0A8CE695}" type="slidenum">
              <a:rPr lang="en-US" smtClean="0"/>
              <a:t>‹#›</a:t>
            </a:fld>
            <a:endParaRPr lang="en-US"/>
          </a:p>
        </p:txBody>
      </p:sp>
    </p:spTree>
    <p:extLst>
      <p:ext uri="{BB962C8B-B14F-4D97-AF65-F5344CB8AC3E}">
        <p14:creationId xmlns:p14="http://schemas.microsoft.com/office/powerpoint/2010/main" val="2631333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341CFC-63B9-4A19-A8AB-62B9E452AE5E}"/>
              </a:ext>
            </a:extLst>
          </p:cNvPr>
          <p:cNvSpPr>
            <a:spLocks noGrp="1"/>
          </p:cNvSpPr>
          <p:nvPr>
            <p:ph type="title"/>
          </p:nvPr>
        </p:nvSpPr>
        <p:spPr>
          <a:xfrm>
            <a:off x="838200" y="365125"/>
            <a:ext cx="10515600" cy="1325563"/>
          </a:xfrm>
          <a:prstGeom prst="rect">
            <a:avLst/>
          </a:prstGeom>
        </p:spPr>
        <p:txBody>
          <a:bodyPr vert="horz" lIns="0" tIns="0" rIns="0" bIns="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15A838B-134E-40B6-A7E3-1119BB8BF5BD}"/>
              </a:ext>
            </a:extLst>
          </p:cNvPr>
          <p:cNvSpPr>
            <a:spLocks noGrp="1"/>
          </p:cNvSpPr>
          <p:nvPr>
            <p:ph type="body" idx="1"/>
          </p:nvPr>
        </p:nvSpPr>
        <p:spPr>
          <a:xfrm>
            <a:off x="838200" y="1825625"/>
            <a:ext cx="10515600" cy="4351338"/>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8943BB-9EAD-4CBC-9CA2-75F70C6B58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94036C-9E7C-4FFC-99FA-414B61E345DD}" type="datetimeFigureOut">
              <a:rPr lang="en-US" smtClean="0"/>
              <a:t>9/14/2023</a:t>
            </a:fld>
            <a:endParaRPr lang="en-US"/>
          </a:p>
        </p:txBody>
      </p:sp>
      <p:sp>
        <p:nvSpPr>
          <p:cNvPr id="5" name="Footer Placeholder 4">
            <a:extLst>
              <a:ext uri="{FF2B5EF4-FFF2-40B4-BE49-F238E27FC236}">
                <a16:creationId xmlns:a16="http://schemas.microsoft.com/office/drawing/2014/main" id="{F204E537-5CBA-4B86-9D30-577B9F741E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E79E72-0F12-4646-BCDF-4C9EAA89C2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6580AB-5C3C-4B4F-8E2A-8B7A0A8CE695}" type="slidenum">
              <a:rPr lang="en-US" smtClean="0"/>
              <a:t>‹#›</a:t>
            </a:fld>
            <a:endParaRPr lang="en-US"/>
          </a:p>
        </p:txBody>
      </p:sp>
    </p:spTree>
    <p:extLst>
      <p:ext uri="{BB962C8B-B14F-4D97-AF65-F5344CB8AC3E}">
        <p14:creationId xmlns:p14="http://schemas.microsoft.com/office/powerpoint/2010/main" val="5543780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016C325E-5B69-4D07-BBFB-7DB217A69D48}"/>
              </a:ext>
            </a:extLst>
          </p:cNvPr>
          <p:cNvSpPr>
            <a:spLocks noGrp="1"/>
          </p:cNvSpPr>
          <p:nvPr>
            <p:ph type="ctrTitle"/>
          </p:nvPr>
        </p:nvSpPr>
        <p:spPr/>
        <p:txBody>
          <a:bodyPr/>
          <a:lstStyle/>
          <a:p>
            <a:r>
              <a:rPr lang="en-US"/>
              <a:t>Human resources slide 1</a:t>
            </a:r>
          </a:p>
        </p:txBody>
      </p:sp>
      <p:grpSp>
        <p:nvGrpSpPr>
          <p:cNvPr id="56" name="Group 55" descr="This image is an icon of three connected human figures. ">
            <a:extLst>
              <a:ext uri="{FF2B5EF4-FFF2-40B4-BE49-F238E27FC236}">
                <a16:creationId xmlns:a16="http://schemas.microsoft.com/office/drawing/2014/main" id="{E56C5C06-BE0B-4D3E-8B77-1A2F0B930590}"/>
              </a:ext>
            </a:extLst>
          </p:cNvPr>
          <p:cNvGrpSpPr/>
          <p:nvPr/>
        </p:nvGrpSpPr>
        <p:grpSpPr>
          <a:xfrm>
            <a:off x="735622" y="1789998"/>
            <a:ext cx="569186" cy="530997"/>
            <a:chOff x="-27444701" y="-10180638"/>
            <a:chExt cx="10883901" cy="10153650"/>
          </a:xfrm>
          <a:solidFill>
            <a:schemeClr val="bg1">
              <a:lumMod val="50000"/>
            </a:schemeClr>
          </a:solidFill>
        </p:grpSpPr>
        <p:sp>
          <p:nvSpPr>
            <p:cNvPr id="57" name="Freeform 35">
              <a:extLst>
                <a:ext uri="{FF2B5EF4-FFF2-40B4-BE49-F238E27FC236}">
                  <a16:creationId xmlns:a16="http://schemas.microsoft.com/office/drawing/2014/main" id="{D07CC084-C9D4-47CF-9EAD-4A7517F975DF}"/>
                </a:ext>
              </a:extLst>
            </p:cNvPr>
            <p:cNvSpPr>
              <a:spLocks/>
            </p:cNvSpPr>
            <p:nvPr/>
          </p:nvSpPr>
          <p:spPr bwMode="auto">
            <a:xfrm>
              <a:off x="-22969538" y="-10180638"/>
              <a:ext cx="1906588" cy="1978025"/>
            </a:xfrm>
            <a:custGeom>
              <a:avLst/>
              <a:gdLst>
                <a:gd name="T0" fmla="*/ 554 w 639"/>
                <a:gd name="T1" fmla="*/ 327 h 664"/>
                <a:gd name="T2" fmla="*/ 438 w 639"/>
                <a:gd name="T3" fmla="*/ 526 h 664"/>
                <a:gd name="T4" fmla="*/ 204 w 639"/>
                <a:gd name="T5" fmla="*/ 521 h 664"/>
                <a:gd name="T6" fmla="*/ 97 w 639"/>
                <a:gd name="T7" fmla="*/ 316 h 664"/>
                <a:gd name="T8" fmla="*/ 222 w 639"/>
                <a:gd name="T9" fmla="*/ 123 h 664"/>
                <a:gd name="T10" fmla="*/ 447 w 639"/>
                <a:gd name="T11" fmla="*/ 133 h 664"/>
                <a:gd name="T12" fmla="*/ 554 w 639"/>
                <a:gd name="T13" fmla="*/ 327 h 664"/>
                <a:gd name="T14" fmla="*/ 638 w 639"/>
                <a:gd name="T15" fmla="*/ 327 h 664"/>
                <a:gd name="T16" fmla="*/ 519 w 639"/>
                <a:gd name="T17" fmla="*/ 82 h 664"/>
                <a:gd name="T18" fmla="*/ 244 w 639"/>
                <a:gd name="T19" fmla="*/ 25 h 664"/>
                <a:gd name="T20" fmla="*/ 39 w 639"/>
                <a:gd name="T21" fmla="*/ 200 h 664"/>
                <a:gd name="T22" fmla="*/ 53 w 639"/>
                <a:gd name="T23" fmla="*/ 482 h 664"/>
                <a:gd name="T24" fmla="*/ 407 w 639"/>
                <a:gd name="T25" fmla="*/ 629 h 664"/>
                <a:gd name="T26" fmla="*/ 638 w 639"/>
                <a:gd name="T27" fmla="*/ 327 h 664"/>
                <a:gd name="T28" fmla="*/ 554 w 639"/>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9" h="664">
                  <a:moveTo>
                    <a:pt x="554" y="327"/>
                  </a:moveTo>
                  <a:cubicBezTo>
                    <a:pt x="553" y="410"/>
                    <a:pt x="510" y="485"/>
                    <a:pt x="438" y="526"/>
                  </a:cubicBezTo>
                  <a:cubicBezTo>
                    <a:pt x="365" y="569"/>
                    <a:pt x="275" y="564"/>
                    <a:pt x="204" y="521"/>
                  </a:cubicBezTo>
                  <a:cubicBezTo>
                    <a:pt x="133" y="478"/>
                    <a:pt x="94" y="398"/>
                    <a:pt x="97" y="316"/>
                  </a:cubicBezTo>
                  <a:cubicBezTo>
                    <a:pt x="99" y="234"/>
                    <a:pt x="150" y="161"/>
                    <a:pt x="222" y="123"/>
                  </a:cubicBezTo>
                  <a:cubicBezTo>
                    <a:pt x="292" y="85"/>
                    <a:pt x="379" y="92"/>
                    <a:pt x="447" y="133"/>
                  </a:cubicBezTo>
                  <a:cubicBezTo>
                    <a:pt x="514" y="174"/>
                    <a:pt x="553" y="249"/>
                    <a:pt x="554" y="327"/>
                  </a:cubicBezTo>
                  <a:cubicBezTo>
                    <a:pt x="555" y="381"/>
                    <a:pt x="639" y="381"/>
                    <a:pt x="638" y="327"/>
                  </a:cubicBezTo>
                  <a:cubicBezTo>
                    <a:pt x="637" y="232"/>
                    <a:pt x="594" y="141"/>
                    <a:pt x="519" y="82"/>
                  </a:cubicBezTo>
                  <a:cubicBezTo>
                    <a:pt x="441" y="21"/>
                    <a:pt x="340" y="0"/>
                    <a:pt x="244" y="25"/>
                  </a:cubicBezTo>
                  <a:cubicBezTo>
                    <a:pt x="154" y="48"/>
                    <a:pt x="76" y="116"/>
                    <a:pt x="39" y="200"/>
                  </a:cubicBezTo>
                  <a:cubicBezTo>
                    <a:pt x="0" y="292"/>
                    <a:pt x="5" y="395"/>
                    <a:pt x="53" y="482"/>
                  </a:cubicBezTo>
                  <a:cubicBezTo>
                    <a:pt x="122" y="606"/>
                    <a:pt x="271" y="664"/>
                    <a:pt x="407" y="629"/>
                  </a:cubicBezTo>
                  <a:cubicBezTo>
                    <a:pt x="543" y="594"/>
                    <a:pt x="637" y="466"/>
                    <a:pt x="638" y="327"/>
                  </a:cubicBezTo>
                  <a:cubicBezTo>
                    <a:pt x="639" y="273"/>
                    <a:pt x="555" y="273"/>
                    <a:pt x="554"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58" name="Freeform 36">
              <a:extLst>
                <a:ext uri="{FF2B5EF4-FFF2-40B4-BE49-F238E27FC236}">
                  <a16:creationId xmlns:a16="http://schemas.microsoft.com/office/drawing/2014/main" id="{CCAAF87D-704F-4EAD-856F-6E1E38EF6161}"/>
                </a:ext>
              </a:extLst>
            </p:cNvPr>
            <p:cNvSpPr>
              <a:spLocks/>
            </p:cNvSpPr>
            <p:nvPr/>
          </p:nvSpPr>
          <p:spPr bwMode="auto">
            <a:xfrm>
              <a:off x="-23596600" y="-8610601"/>
              <a:ext cx="3186113" cy="2139950"/>
            </a:xfrm>
            <a:custGeom>
              <a:avLst/>
              <a:gdLst>
                <a:gd name="T0" fmla="*/ 846 w 1068"/>
                <a:gd name="T1" fmla="*/ 102 h 718"/>
                <a:gd name="T2" fmla="*/ 981 w 1068"/>
                <a:gd name="T3" fmla="*/ 330 h 718"/>
                <a:gd name="T4" fmla="*/ 981 w 1068"/>
                <a:gd name="T5" fmla="*/ 480 h 718"/>
                <a:gd name="T6" fmla="*/ 981 w 1068"/>
                <a:gd name="T7" fmla="*/ 559 h 718"/>
                <a:gd name="T8" fmla="*/ 961 w 1068"/>
                <a:gd name="T9" fmla="*/ 618 h 718"/>
                <a:gd name="T10" fmla="*/ 882 w 1068"/>
                <a:gd name="T11" fmla="*/ 634 h 718"/>
                <a:gd name="T12" fmla="*/ 214 w 1068"/>
                <a:gd name="T13" fmla="*/ 634 h 718"/>
                <a:gd name="T14" fmla="*/ 152 w 1068"/>
                <a:gd name="T15" fmla="*/ 634 h 718"/>
                <a:gd name="T16" fmla="*/ 90 w 1068"/>
                <a:gd name="T17" fmla="*/ 571 h 718"/>
                <a:gd name="T18" fmla="*/ 90 w 1068"/>
                <a:gd name="T19" fmla="*/ 524 h 718"/>
                <a:gd name="T20" fmla="*/ 90 w 1068"/>
                <a:gd name="T21" fmla="*/ 355 h 718"/>
                <a:gd name="T22" fmla="*/ 173 w 1068"/>
                <a:gd name="T23" fmla="*/ 144 h 718"/>
                <a:gd name="T24" fmla="*/ 222 w 1068"/>
                <a:gd name="T25" fmla="*/ 104 h 718"/>
                <a:gd name="T26" fmla="*/ 180 w 1068"/>
                <a:gd name="T27" fmla="*/ 31 h 718"/>
                <a:gd name="T28" fmla="*/ 13 w 1068"/>
                <a:gd name="T29" fmla="*/ 277 h 718"/>
                <a:gd name="T30" fmla="*/ 6 w 1068"/>
                <a:gd name="T31" fmla="*/ 448 h 718"/>
                <a:gd name="T32" fmla="*/ 9 w 1068"/>
                <a:gd name="T33" fmla="*/ 604 h 718"/>
                <a:gd name="T34" fmla="*/ 161 w 1068"/>
                <a:gd name="T35" fmla="*/ 718 h 718"/>
                <a:gd name="T36" fmla="*/ 805 w 1068"/>
                <a:gd name="T37" fmla="*/ 718 h 718"/>
                <a:gd name="T38" fmla="*/ 908 w 1068"/>
                <a:gd name="T39" fmla="*/ 718 h 718"/>
                <a:gd name="T40" fmla="*/ 1059 w 1068"/>
                <a:gd name="T41" fmla="*/ 615 h 718"/>
                <a:gd name="T42" fmla="*/ 1065 w 1068"/>
                <a:gd name="T43" fmla="*/ 545 h 718"/>
                <a:gd name="T44" fmla="*/ 1065 w 1068"/>
                <a:gd name="T45" fmla="*/ 456 h 718"/>
                <a:gd name="T46" fmla="*/ 1060 w 1068"/>
                <a:gd name="T47" fmla="*/ 288 h 718"/>
                <a:gd name="T48" fmla="*/ 888 w 1068"/>
                <a:gd name="T49" fmla="*/ 30 h 718"/>
                <a:gd name="T50" fmla="*/ 846 w 1068"/>
                <a:gd name="T51" fmla="*/ 10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8" h="718">
                  <a:moveTo>
                    <a:pt x="846" y="102"/>
                  </a:moveTo>
                  <a:cubicBezTo>
                    <a:pt x="924" y="152"/>
                    <a:pt x="975" y="237"/>
                    <a:pt x="981" y="330"/>
                  </a:cubicBezTo>
                  <a:cubicBezTo>
                    <a:pt x="984" y="379"/>
                    <a:pt x="981" y="430"/>
                    <a:pt x="981" y="480"/>
                  </a:cubicBezTo>
                  <a:cubicBezTo>
                    <a:pt x="981" y="506"/>
                    <a:pt x="981" y="533"/>
                    <a:pt x="981" y="559"/>
                  </a:cubicBezTo>
                  <a:cubicBezTo>
                    <a:pt x="981" y="583"/>
                    <a:pt x="978" y="601"/>
                    <a:pt x="961" y="618"/>
                  </a:cubicBezTo>
                  <a:cubicBezTo>
                    <a:pt x="941" y="638"/>
                    <a:pt x="910" y="634"/>
                    <a:pt x="882" y="634"/>
                  </a:cubicBezTo>
                  <a:cubicBezTo>
                    <a:pt x="659" y="634"/>
                    <a:pt x="436" y="634"/>
                    <a:pt x="214" y="634"/>
                  </a:cubicBezTo>
                  <a:cubicBezTo>
                    <a:pt x="193" y="634"/>
                    <a:pt x="173" y="634"/>
                    <a:pt x="152" y="634"/>
                  </a:cubicBezTo>
                  <a:cubicBezTo>
                    <a:pt x="117" y="634"/>
                    <a:pt x="90" y="606"/>
                    <a:pt x="90" y="571"/>
                  </a:cubicBezTo>
                  <a:cubicBezTo>
                    <a:pt x="89" y="556"/>
                    <a:pt x="90" y="540"/>
                    <a:pt x="90" y="524"/>
                  </a:cubicBezTo>
                  <a:cubicBezTo>
                    <a:pt x="90" y="468"/>
                    <a:pt x="90" y="412"/>
                    <a:pt x="90" y="355"/>
                  </a:cubicBezTo>
                  <a:cubicBezTo>
                    <a:pt x="90" y="276"/>
                    <a:pt x="117" y="202"/>
                    <a:pt x="173" y="144"/>
                  </a:cubicBezTo>
                  <a:cubicBezTo>
                    <a:pt x="188" y="129"/>
                    <a:pt x="204" y="116"/>
                    <a:pt x="222" y="104"/>
                  </a:cubicBezTo>
                  <a:cubicBezTo>
                    <a:pt x="267" y="74"/>
                    <a:pt x="225" y="2"/>
                    <a:pt x="180" y="31"/>
                  </a:cubicBezTo>
                  <a:cubicBezTo>
                    <a:pt x="94" y="88"/>
                    <a:pt x="32" y="175"/>
                    <a:pt x="13" y="277"/>
                  </a:cubicBezTo>
                  <a:cubicBezTo>
                    <a:pt x="2" y="333"/>
                    <a:pt x="6" y="391"/>
                    <a:pt x="6" y="448"/>
                  </a:cubicBezTo>
                  <a:cubicBezTo>
                    <a:pt x="6" y="499"/>
                    <a:pt x="0" y="554"/>
                    <a:pt x="9" y="604"/>
                  </a:cubicBezTo>
                  <a:cubicBezTo>
                    <a:pt x="23" y="676"/>
                    <a:pt x="92" y="718"/>
                    <a:pt x="161" y="718"/>
                  </a:cubicBezTo>
                  <a:cubicBezTo>
                    <a:pt x="375" y="718"/>
                    <a:pt x="590" y="718"/>
                    <a:pt x="805" y="718"/>
                  </a:cubicBezTo>
                  <a:cubicBezTo>
                    <a:pt x="839" y="718"/>
                    <a:pt x="873" y="718"/>
                    <a:pt x="908" y="718"/>
                  </a:cubicBezTo>
                  <a:cubicBezTo>
                    <a:pt x="977" y="718"/>
                    <a:pt x="1035" y="682"/>
                    <a:pt x="1059" y="615"/>
                  </a:cubicBezTo>
                  <a:cubicBezTo>
                    <a:pt x="1066" y="593"/>
                    <a:pt x="1065" y="568"/>
                    <a:pt x="1065" y="545"/>
                  </a:cubicBezTo>
                  <a:cubicBezTo>
                    <a:pt x="1065" y="515"/>
                    <a:pt x="1065" y="486"/>
                    <a:pt x="1065" y="456"/>
                  </a:cubicBezTo>
                  <a:cubicBezTo>
                    <a:pt x="1065" y="400"/>
                    <a:pt x="1068" y="344"/>
                    <a:pt x="1060" y="288"/>
                  </a:cubicBezTo>
                  <a:cubicBezTo>
                    <a:pt x="1045" y="182"/>
                    <a:pt x="978" y="87"/>
                    <a:pt x="888" y="30"/>
                  </a:cubicBezTo>
                  <a:cubicBezTo>
                    <a:pt x="843" y="0"/>
                    <a:pt x="801" y="73"/>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59" name="Freeform 37">
              <a:extLst>
                <a:ext uri="{FF2B5EF4-FFF2-40B4-BE49-F238E27FC236}">
                  <a16:creationId xmlns:a16="http://schemas.microsoft.com/office/drawing/2014/main" id="{1CD5CE15-C404-4DA1-AC79-7FCD7E387701}"/>
                </a:ext>
              </a:extLst>
            </p:cNvPr>
            <p:cNvSpPr>
              <a:spLocks/>
            </p:cNvSpPr>
            <p:nvPr/>
          </p:nvSpPr>
          <p:spPr bwMode="auto">
            <a:xfrm>
              <a:off x="-26819225" y="-3736976"/>
              <a:ext cx="1903413" cy="1978025"/>
            </a:xfrm>
            <a:custGeom>
              <a:avLst/>
              <a:gdLst>
                <a:gd name="T0" fmla="*/ 554 w 638"/>
                <a:gd name="T1" fmla="*/ 327 h 664"/>
                <a:gd name="T2" fmla="*/ 437 w 638"/>
                <a:gd name="T3" fmla="*/ 527 h 664"/>
                <a:gd name="T4" fmla="*/ 203 w 638"/>
                <a:gd name="T5" fmla="*/ 521 h 664"/>
                <a:gd name="T6" fmla="*/ 96 w 638"/>
                <a:gd name="T7" fmla="*/ 316 h 664"/>
                <a:gd name="T8" fmla="*/ 222 w 638"/>
                <a:gd name="T9" fmla="*/ 123 h 664"/>
                <a:gd name="T10" fmla="*/ 446 w 638"/>
                <a:gd name="T11" fmla="*/ 133 h 664"/>
                <a:gd name="T12" fmla="*/ 554 w 638"/>
                <a:gd name="T13" fmla="*/ 327 h 664"/>
                <a:gd name="T14" fmla="*/ 638 w 638"/>
                <a:gd name="T15" fmla="*/ 327 h 664"/>
                <a:gd name="T16" fmla="*/ 519 w 638"/>
                <a:gd name="T17" fmla="*/ 82 h 664"/>
                <a:gd name="T18" fmla="*/ 244 w 638"/>
                <a:gd name="T19" fmla="*/ 25 h 664"/>
                <a:gd name="T20" fmla="*/ 39 w 638"/>
                <a:gd name="T21" fmla="*/ 201 h 664"/>
                <a:gd name="T22" fmla="*/ 53 w 638"/>
                <a:gd name="T23" fmla="*/ 482 h 664"/>
                <a:gd name="T24" fmla="*/ 406 w 638"/>
                <a:gd name="T25" fmla="*/ 630 h 664"/>
                <a:gd name="T26" fmla="*/ 638 w 638"/>
                <a:gd name="T27" fmla="*/ 327 h 664"/>
                <a:gd name="T28" fmla="*/ 554 w 638"/>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8" h="664">
                  <a:moveTo>
                    <a:pt x="554" y="327"/>
                  </a:moveTo>
                  <a:cubicBezTo>
                    <a:pt x="553" y="410"/>
                    <a:pt x="509" y="485"/>
                    <a:pt x="437" y="527"/>
                  </a:cubicBezTo>
                  <a:cubicBezTo>
                    <a:pt x="365" y="569"/>
                    <a:pt x="274" y="564"/>
                    <a:pt x="203" y="521"/>
                  </a:cubicBezTo>
                  <a:cubicBezTo>
                    <a:pt x="133" y="478"/>
                    <a:pt x="94" y="398"/>
                    <a:pt x="96" y="316"/>
                  </a:cubicBezTo>
                  <a:cubicBezTo>
                    <a:pt x="99" y="234"/>
                    <a:pt x="150" y="161"/>
                    <a:pt x="222" y="123"/>
                  </a:cubicBezTo>
                  <a:cubicBezTo>
                    <a:pt x="292" y="86"/>
                    <a:pt x="379" y="92"/>
                    <a:pt x="446" y="133"/>
                  </a:cubicBezTo>
                  <a:cubicBezTo>
                    <a:pt x="514" y="174"/>
                    <a:pt x="553" y="250"/>
                    <a:pt x="554" y="327"/>
                  </a:cubicBezTo>
                  <a:cubicBezTo>
                    <a:pt x="554" y="381"/>
                    <a:pt x="638" y="382"/>
                    <a:pt x="638" y="327"/>
                  </a:cubicBezTo>
                  <a:cubicBezTo>
                    <a:pt x="637" y="232"/>
                    <a:pt x="594" y="141"/>
                    <a:pt x="519" y="82"/>
                  </a:cubicBezTo>
                  <a:cubicBezTo>
                    <a:pt x="441" y="21"/>
                    <a:pt x="340" y="0"/>
                    <a:pt x="244" y="25"/>
                  </a:cubicBezTo>
                  <a:cubicBezTo>
                    <a:pt x="154" y="48"/>
                    <a:pt x="76" y="116"/>
                    <a:pt x="39" y="201"/>
                  </a:cubicBezTo>
                  <a:cubicBezTo>
                    <a:pt x="0" y="292"/>
                    <a:pt x="5" y="395"/>
                    <a:pt x="53" y="482"/>
                  </a:cubicBezTo>
                  <a:cubicBezTo>
                    <a:pt x="122" y="606"/>
                    <a:pt x="271" y="664"/>
                    <a:pt x="406" y="630"/>
                  </a:cubicBezTo>
                  <a:cubicBezTo>
                    <a:pt x="542" y="595"/>
                    <a:pt x="636" y="466"/>
                    <a:pt x="638" y="327"/>
                  </a:cubicBezTo>
                  <a:cubicBezTo>
                    <a:pt x="638" y="273"/>
                    <a:pt x="554" y="273"/>
                    <a:pt x="554"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60" name="Freeform 38">
              <a:extLst>
                <a:ext uri="{FF2B5EF4-FFF2-40B4-BE49-F238E27FC236}">
                  <a16:creationId xmlns:a16="http://schemas.microsoft.com/office/drawing/2014/main" id="{B3EDC5DA-BD5A-4D94-9EF8-995AD67F8144}"/>
                </a:ext>
              </a:extLst>
            </p:cNvPr>
            <p:cNvSpPr>
              <a:spLocks/>
            </p:cNvSpPr>
            <p:nvPr/>
          </p:nvSpPr>
          <p:spPr bwMode="auto">
            <a:xfrm>
              <a:off x="-27444701" y="-2163763"/>
              <a:ext cx="3182938" cy="2136775"/>
            </a:xfrm>
            <a:custGeom>
              <a:avLst/>
              <a:gdLst>
                <a:gd name="T0" fmla="*/ 846 w 1067"/>
                <a:gd name="T1" fmla="*/ 102 h 717"/>
                <a:gd name="T2" fmla="*/ 980 w 1067"/>
                <a:gd name="T3" fmla="*/ 329 h 717"/>
                <a:gd name="T4" fmla="*/ 981 w 1067"/>
                <a:gd name="T5" fmla="*/ 479 h 717"/>
                <a:gd name="T6" fmla="*/ 981 w 1067"/>
                <a:gd name="T7" fmla="*/ 558 h 717"/>
                <a:gd name="T8" fmla="*/ 961 w 1067"/>
                <a:gd name="T9" fmla="*/ 617 h 717"/>
                <a:gd name="T10" fmla="*/ 882 w 1067"/>
                <a:gd name="T11" fmla="*/ 633 h 717"/>
                <a:gd name="T12" fmla="*/ 213 w 1067"/>
                <a:gd name="T13" fmla="*/ 633 h 717"/>
                <a:gd name="T14" fmla="*/ 152 w 1067"/>
                <a:gd name="T15" fmla="*/ 633 h 717"/>
                <a:gd name="T16" fmla="*/ 89 w 1067"/>
                <a:gd name="T17" fmla="*/ 571 h 717"/>
                <a:gd name="T18" fmla="*/ 89 w 1067"/>
                <a:gd name="T19" fmla="*/ 523 h 717"/>
                <a:gd name="T20" fmla="*/ 89 w 1067"/>
                <a:gd name="T21" fmla="*/ 355 h 717"/>
                <a:gd name="T22" fmla="*/ 172 w 1067"/>
                <a:gd name="T23" fmla="*/ 144 h 717"/>
                <a:gd name="T24" fmla="*/ 222 w 1067"/>
                <a:gd name="T25" fmla="*/ 103 h 717"/>
                <a:gd name="T26" fmla="*/ 179 w 1067"/>
                <a:gd name="T27" fmla="*/ 31 h 717"/>
                <a:gd name="T28" fmla="*/ 12 w 1067"/>
                <a:gd name="T29" fmla="*/ 276 h 717"/>
                <a:gd name="T30" fmla="*/ 5 w 1067"/>
                <a:gd name="T31" fmla="*/ 447 h 717"/>
                <a:gd name="T32" fmla="*/ 9 w 1067"/>
                <a:gd name="T33" fmla="*/ 604 h 717"/>
                <a:gd name="T34" fmla="*/ 161 w 1067"/>
                <a:gd name="T35" fmla="*/ 717 h 717"/>
                <a:gd name="T36" fmla="*/ 804 w 1067"/>
                <a:gd name="T37" fmla="*/ 717 h 717"/>
                <a:gd name="T38" fmla="*/ 907 w 1067"/>
                <a:gd name="T39" fmla="*/ 717 h 717"/>
                <a:gd name="T40" fmla="*/ 1058 w 1067"/>
                <a:gd name="T41" fmla="*/ 614 h 717"/>
                <a:gd name="T42" fmla="*/ 1065 w 1067"/>
                <a:gd name="T43" fmla="*/ 544 h 717"/>
                <a:gd name="T44" fmla="*/ 1065 w 1067"/>
                <a:gd name="T45" fmla="*/ 455 h 717"/>
                <a:gd name="T46" fmla="*/ 1060 w 1067"/>
                <a:gd name="T47" fmla="*/ 287 h 717"/>
                <a:gd name="T48" fmla="*/ 888 w 1067"/>
                <a:gd name="T49" fmla="*/ 29 h 717"/>
                <a:gd name="T50" fmla="*/ 846 w 1067"/>
                <a:gd name="T51" fmla="*/ 10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7" h="717">
                  <a:moveTo>
                    <a:pt x="846" y="102"/>
                  </a:moveTo>
                  <a:cubicBezTo>
                    <a:pt x="924" y="152"/>
                    <a:pt x="974" y="236"/>
                    <a:pt x="980" y="329"/>
                  </a:cubicBezTo>
                  <a:cubicBezTo>
                    <a:pt x="983" y="379"/>
                    <a:pt x="981" y="429"/>
                    <a:pt x="981" y="479"/>
                  </a:cubicBezTo>
                  <a:cubicBezTo>
                    <a:pt x="981" y="505"/>
                    <a:pt x="981" y="532"/>
                    <a:pt x="981" y="558"/>
                  </a:cubicBezTo>
                  <a:cubicBezTo>
                    <a:pt x="981" y="582"/>
                    <a:pt x="978" y="600"/>
                    <a:pt x="961" y="617"/>
                  </a:cubicBezTo>
                  <a:cubicBezTo>
                    <a:pt x="940" y="637"/>
                    <a:pt x="910" y="633"/>
                    <a:pt x="882" y="633"/>
                  </a:cubicBezTo>
                  <a:cubicBezTo>
                    <a:pt x="659" y="633"/>
                    <a:pt x="436" y="633"/>
                    <a:pt x="213" y="633"/>
                  </a:cubicBezTo>
                  <a:cubicBezTo>
                    <a:pt x="193" y="633"/>
                    <a:pt x="172" y="633"/>
                    <a:pt x="152" y="633"/>
                  </a:cubicBezTo>
                  <a:cubicBezTo>
                    <a:pt x="117" y="633"/>
                    <a:pt x="90" y="605"/>
                    <a:pt x="89" y="571"/>
                  </a:cubicBezTo>
                  <a:cubicBezTo>
                    <a:pt x="89" y="555"/>
                    <a:pt x="89" y="539"/>
                    <a:pt x="89" y="523"/>
                  </a:cubicBezTo>
                  <a:cubicBezTo>
                    <a:pt x="89" y="467"/>
                    <a:pt x="89" y="411"/>
                    <a:pt x="89" y="355"/>
                  </a:cubicBezTo>
                  <a:cubicBezTo>
                    <a:pt x="89" y="275"/>
                    <a:pt x="117" y="201"/>
                    <a:pt x="172" y="144"/>
                  </a:cubicBezTo>
                  <a:cubicBezTo>
                    <a:pt x="187" y="128"/>
                    <a:pt x="204" y="115"/>
                    <a:pt x="222" y="103"/>
                  </a:cubicBezTo>
                  <a:cubicBezTo>
                    <a:pt x="267" y="74"/>
                    <a:pt x="225" y="1"/>
                    <a:pt x="179" y="31"/>
                  </a:cubicBezTo>
                  <a:cubicBezTo>
                    <a:pt x="93" y="87"/>
                    <a:pt x="32" y="174"/>
                    <a:pt x="12" y="276"/>
                  </a:cubicBezTo>
                  <a:cubicBezTo>
                    <a:pt x="1" y="332"/>
                    <a:pt x="5" y="391"/>
                    <a:pt x="5" y="447"/>
                  </a:cubicBezTo>
                  <a:cubicBezTo>
                    <a:pt x="5" y="498"/>
                    <a:pt x="0" y="553"/>
                    <a:pt x="9" y="604"/>
                  </a:cubicBezTo>
                  <a:cubicBezTo>
                    <a:pt x="22" y="675"/>
                    <a:pt x="92" y="717"/>
                    <a:pt x="161" y="717"/>
                  </a:cubicBezTo>
                  <a:cubicBezTo>
                    <a:pt x="375" y="717"/>
                    <a:pt x="590" y="717"/>
                    <a:pt x="804" y="717"/>
                  </a:cubicBezTo>
                  <a:cubicBezTo>
                    <a:pt x="839" y="717"/>
                    <a:pt x="873" y="717"/>
                    <a:pt x="907" y="717"/>
                  </a:cubicBezTo>
                  <a:cubicBezTo>
                    <a:pt x="977" y="717"/>
                    <a:pt x="1035" y="681"/>
                    <a:pt x="1058" y="614"/>
                  </a:cubicBezTo>
                  <a:cubicBezTo>
                    <a:pt x="1066" y="592"/>
                    <a:pt x="1065" y="568"/>
                    <a:pt x="1065" y="544"/>
                  </a:cubicBezTo>
                  <a:cubicBezTo>
                    <a:pt x="1065" y="515"/>
                    <a:pt x="1065" y="485"/>
                    <a:pt x="1065" y="455"/>
                  </a:cubicBezTo>
                  <a:cubicBezTo>
                    <a:pt x="1065" y="399"/>
                    <a:pt x="1067" y="343"/>
                    <a:pt x="1060" y="287"/>
                  </a:cubicBezTo>
                  <a:cubicBezTo>
                    <a:pt x="1045" y="181"/>
                    <a:pt x="977" y="86"/>
                    <a:pt x="888" y="29"/>
                  </a:cubicBezTo>
                  <a:cubicBezTo>
                    <a:pt x="842" y="0"/>
                    <a:pt x="800" y="72"/>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74" name="Freeform 39">
              <a:extLst>
                <a:ext uri="{FF2B5EF4-FFF2-40B4-BE49-F238E27FC236}">
                  <a16:creationId xmlns:a16="http://schemas.microsoft.com/office/drawing/2014/main" id="{F9DCB288-7675-41B6-9E88-9068BFDC0277}"/>
                </a:ext>
              </a:extLst>
            </p:cNvPr>
            <p:cNvSpPr>
              <a:spLocks/>
            </p:cNvSpPr>
            <p:nvPr/>
          </p:nvSpPr>
          <p:spPr bwMode="auto">
            <a:xfrm>
              <a:off x="-19121438" y="-3736976"/>
              <a:ext cx="1906588" cy="1978025"/>
            </a:xfrm>
            <a:custGeom>
              <a:avLst/>
              <a:gdLst>
                <a:gd name="T0" fmla="*/ 555 w 639"/>
                <a:gd name="T1" fmla="*/ 327 h 664"/>
                <a:gd name="T2" fmla="*/ 438 w 639"/>
                <a:gd name="T3" fmla="*/ 527 h 664"/>
                <a:gd name="T4" fmla="*/ 204 w 639"/>
                <a:gd name="T5" fmla="*/ 521 h 664"/>
                <a:gd name="T6" fmla="*/ 97 w 639"/>
                <a:gd name="T7" fmla="*/ 316 h 664"/>
                <a:gd name="T8" fmla="*/ 222 w 639"/>
                <a:gd name="T9" fmla="*/ 123 h 664"/>
                <a:gd name="T10" fmla="*/ 447 w 639"/>
                <a:gd name="T11" fmla="*/ 133 h 664"/>
                <a:gd name="T12" fmla="*/ 555 w 639"/>
                <a:gd name="T13" fmla="*/ 327 h 664"/>
                <a:gd name="T14" fmla="*/ 639 w 639"/>
                <a:gd name="T15" fmla="*/ 327 h 664"/>
                <a:gd name="T16" fmla="*/ 519 w 639"/>
                <a:gd name="T17" fmla="*/ 82 h 664"/>
                <a:gd name="T18" fmla="*/ 244 w 639"/>
                <a:gd name="T19" fmla="*/ 25 h 664"/>
                <a:gd name="T20" fmla="*/ 40 w 639"/>
                <a:gd name="T21" fmla="*/ 201 h 664"/>
                <a:gd name="T22" fmla="*/ 54 w 639"/>
                <a:gd name="T23" fmla="*/ 482 h 664"/>
                <a:gd name="T24" fmla="*/ 407 w 639"/>
                <a:gd name="T25" fmla="*/ 630 h 664"/>
                <a:gd name="T26" fmla="*/ 639 w 639"/>
                <a:gd name="T27" fmla="*/ 327 h 664"/>
                <a:gd name="T28" fmla="*/ 555 w 639"/>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9" h="664">
                  <a:moveTo>
                    <a:pt x="555" y="327"/>
                  </a:moveTo>
                  <a:cubicBezTo>
                    <a:pt x="554" y="410"/>
                    <a:pt x="510" y="485"/>
                    <a:pt x="438" y="527"/>
                  </a:cubicBezTo>
                  <a:cubicBezTo>
                    <a:pt x="366" y="569"/>
                    <a:pt x="275" y="564"/>
                    <a:pt x="204" y="521"/>
                  </a:cubicBezTo>
                  <a:cubicBezTo>
                    <a:pt x="133" y="478"/>
                    <a:pt x="95" y="398"/>
                    <a:pt x="97" y="316"/>
                  </a:cubicBezTo>
                  <a:cubicBezTo>
                    <a:pt x="100" y="234"/>
                    <a:pt x="151" y="161"/>
                    <a:pt x="222" y="123"/>
                  </a:cubicBezTo>
                  <a:cubicBezTo>
                    <a:pt x="293" y="86"/>
                    <a:pt x="380" y="92"/>
                    <a:pt x="447" y="133"/>
                  </a:cubicBezTo>
                  <a:cubicBezTo>
                    <a:pt x="514" y="174"/>
                    <a:pt x="554" y="250"/>
                    <a:pt x="555" y="327"/>
                  </a:cubicBezTo>
                  <a:cubicBezTo>
                    <a:pt x="555" y="381"/>
                    <a:pt x="639" y="382"/>
                    <a:pt x="639" y="327"/>
                  </a:cubicBezTo>
                  <a:cubicBezTo>
                    <a:pt x="638" y="232"/>
                    <a:pt x="595" y="141"/>
                    <a:pt x="519" y="82"/>
                  </a:cubicBezTo>
                  <a:cubicBezTo>
                    <a:pt x="441" y="21"/>
                    <a:pt x="340" y="0"/>
                    <a:pt x="244" y="25"/>
                  </a:cubicBezTo>
                  <a:cubicBezTo>
                    <a:pt x="154" y="48"/>
                    <a:pt x="77" y="116"/>
                    <a:pt x="40" y="201"/>
                  </a:cubicBezTo>
                  <a:cubicBezTo>
                    <a:pt x="0" y="292"/>
                    <a:pt x="5" y="395"/>
                    <a:pt x="54" y="482"/>
                  </a:cubicBezTo>
                  <a:cubicBezTo>
                    <a:pt x="123" y="606"/>
                    <a:pt x="272" y="664"/>
                    <a:pt x="407" y="630"/>
                  </a:cubicBezTo>
                  <a:cubicBezTo>
                    <a:pt x="543" y="595"/>
                    <a:pt x="637" y="466"/>
                    <a:pt x="639" y="327"/>
                  </a:cubicBezTo>
                  <a:cubicBezTo>
                    <a:pt x="639" y="273"/>
                    <a:pt x="555" y="273"/>
                    <a:pt x="555"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75" name="Freeform 40">
              <a:extLst>
                <a:ext uri="{FF2B5EF4-FFF2-40B4-BE49-F238E27FC236}">
                  <a16:creationId xmlns:a16="http://schemas.microsoft.com/office/drawing/2014/main" id="{9ABAA1E3-5A43-4715-8E36-58674814BC24}"/>
                </a:ext>
              </a:extLst>
            </p:cNvPr>
            <p:cNvSpPr>
              <a:spLocks/>
            </p:cNvSpPr>
            <p:nvPr/>
          </p:nvSpPr>
          <p:spPr bwMode="auto">
            <a:xfrm>
              <a:off x="-19746913" y="-2163763"/>
              <a:ext cx="3186113" cy="2136775"/>
            </a:xfrm>
            <a:custGeom>
              <a:avLst/>
              <a:gdLst>
                <a:gd name="T0" fmla="*/ 846 w 1068"/>
                <a:gd name="T1" fmla="*/ 102 h 717"/>
                <a:gd name="T2" fmla="*/ 981 w 1068"/>
                <a:gd name="T3" fmla="*/ 329 h 717"/>
                <a:gd name="T4" fmla="*/ 981 w 1068"/>
                <a:gd name="T5" fmla="*/ 479 h 717"/>
                <a:gd name="T6" fmla="*/ 981 w 1068"/>
                <a:gd name="T7" fmla="*/ 558 h 717"/>
                <a:gd name="T8" fmla="*/ 961 w 1068"/>
                <a:gd name="T9" fmla="*/ 617 h 717"/>
                <a:gd name="T10" fmla="*/ 882 w 1068"/>
                <a:gd name="T11" fmla="*/ 633 h 717"/>
                <a:gd name="T12" fmla="*/ 214 w 1068"/>
                <a:gd name="T13" fmla="*/ 633 h 717"/>
                <a:gd name="T14" fmla="*/ 153 w 1068"/>
                <a:gd name="T15" fmla="*/ 633 h 717"/>
                <a:gd name="T16" fmla="*/ 90 w 1068"/>
                <a:gd name="T17" fmla="*/ 571 h 717"/>
                <a:gd name="T18" fmla="*/ 90 w 1068"/>
                <a:gd name="T19" fmla="*/ 523 h 717"/>
                <a:gd name="T20" fmla="*/ 90 w 1068"/>
                <a:gd name="T21" fmla="*/ 355 h 717"/>
                <a:gd name="T22" fmla="*/ 173 w 1068"/>
                <a:gd name="T23" fmla="*/ 144 h 717"/>
                <a:gd name="T24" fmla="*/ 222 w 1068"/>
                <a:gd name="T25" fmla="*/ 103 h 717"/>
                <a:gd name="T26" fmla="*/ 180 w 1068"/>
                <a:gd name="T27" fmla="*/ 31 h 717"/>
                <a:gd name="T28" fmla="*/ 13 w 1068"/>
                <a:gd name="T29" fmla="*/ 276 h 717"/>
                <a:gd name="T30" fmla="*/ 6 w 1068"/>
                <a:gd name="T31" fmla="*/ 447 h 717"/>
                <a:gd name="T32" fmla="*/ 10 w 1068"/>
                <a:gd name="T33" fmla="*/ 604 h 717"/>
                <a:gd name="T34" fmla="*/ 161 w 1068"/>
                <a:gd name="T35" fmla="*/ 717 h 717"/>
                <a:gd name="T36" fmla="*/ 805 w 1068"/>
                <a:gd name="T37" fmla="*/ 717 h 717"/>
                <a:gd name="T38" fmla="*/ 908 w 1068"/>
                <a:gd name="T39" fmla="*/ 717 h 717"/>
                <a:gd name="T40" fmla="*/ 1059 w 1068"/>
                <a:gd name="T41" fmla="*/ 614 h 717"/>
                <a:gd name="T42" fmla="*/ 1065 w 1068"/>
                <a:gd name="T43" fmla="*/ 544 h 717"/>
                <a:gd name="T44" fmla="*/ 1065 w 1068"/>
                <a:gd name="T45" fmla="*/ 455 h 717"/>
                <a:gd name="T46" fmla="*/ 1060 w 1068"/>
                <a:gd name="T47" fmla="*/ 287 h 717"/>
                <a:gd name="T48" fmla="*/ 889 w 1068"/>
                <a:gd name="T49" fmla="*/ 29 h 717"/>
                <a:gd name="T50" fmla="*/ 846 w 1068"/>
                <a:gd name="T51" fmla="*/ 10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8" h="717">
                  <a:moveTo>
                    <a:pt x="846" y="102"/>
                  </a:moveTo>
                  <a:cubicBezTo>
                    <a:pt x="924" y="152"/>
                    <a:pt x="975" y="236"/>
                    <a:pt x="981" y="329"/>
                  </a:cubicBezTo>
                  <a:cubicBezTo>
                    <a:pt x="984" y="379"/>
                    <a:pt x="981" y="429"/>
                    <a:pt x="981" y="479"/>
                  </a:cubicBezTo>
                  <a:cubicBezTo>
                    <a:pt x="981" y="505"/>
                    <a:pt x="981" y="532"/>
                    <a:pt x="981" y="558"/>
                  </a:cubicBezTo>
                  <a:cubicBezTo>
                    <a:pt x="981" y="582"/>
                    <a:pt x="978" y="600"/>
                    <a:pt x="961" y="617"/>
                  </a:cubicBezTo>
                  <a:cubicBezTo>
                    <a:pt x="941" y="637"/>
                    <a:pt x="911" y="633"/>
                    <a:pt x="882" y="633"/>
                  </a:cubicBezTo>
                  <a:cubicBezTo>
                    <a:pt x="659" y="633"/>
                    <a:pt x="437" y="633"/>
                    <a:pt x="214" y="633"/>
                  </a:cubicBezTo>
                  <a:cubicBezTo>
                    <a:pt x="193" y="633"/>
                    <a:pt x="173" y="633"/>
                    <a:pt x="153" y="633"/>
                  </a:cubicBezTo>
                  <a:cubicBezTo>
                    <a:pt x="118" y="633"/>
                    <a:pt x="91" y="605"/>
                    <a:pt x="90" y="571"/>
                  </a:cubicBezTo>
                  <a:cubicBezTo>
                    <a:pt x="89" y="555"/>
                    <a:pt x="90" y="539"/>
                    <a:pt x="90" y="523"/>
                  </a:cubicBezTo>
                  <a:cubicBezTo>
                    <a:pt x="90" y="467"/>
                    <a:pt x="90" y="411"/>
                    <a:pt x="90" y="355"/>
                  </a:cubicBezTo>
                  <a:cubicBezTo>
                    <a:pt x="90" y="275"/>
                    <a:pt x="117" y="201"/>
                    <a:pt x="173" y="144"/>
                  </a:cubicBezTo>
                  <a:cubicBezTo>
                    <a:pt x="188" y="128"/>
                    <a:pt x="204" y="115"/>
                    <a:pt x="222" y="103"/>
                  </a:cubicBezTo>
                  <a:cubicBezTo>
                    <a:pt x="267" y="74"/>
                    <a:pt x="225" y="1"/>
                    <a:pt x="180" y="31"/>
                  </a:cubicBezTo>
                  <a:cubicBezTo>
                    <a:pt x="94" y="87"/>
                    <a:pt x="32" y="174"/>
                    <a:pt x="13" y="276"/>
                  </a:cubicBezTo>
                  <a:cubicBezTo>
                    <a:pt x="2" y="332"/>
                    <a:pt x="6" y="391"/>
                    <a:pt x="6" y="447"/>
                  </a:cubicBezTo>
                  <a:cubicBezTo>
                    <a:pt x="6" y="498"/>
                    <a:pt x="0" y="553"/>
                    <a:pt x="10" y="604"/>
                  </a:cubicBezTo>
                  <a:cubicBezTo>
                    <a:pt x="23" y="675"/>
                    <a:pt x="93" y="717"/>
                    <a:pt x="161" y="717"/>
                  </a:cubicBezTo>
                  <a:cubicBezTo>
                    <a:pt x="376" y="717"/>
                    <a:pt x="590" y="717"/>
                    <a:pt x="805" y="717"/>
                  </a:cubicBezTo>
                  <a:cubicBezTo>
                    <a:pt x="839" y="717"/>
                    <a:pt x="874" y="717"/>
                    <a:pt x="908" y="717"/>
                  </a:cubicBezTo>
                  <a:cubicBezTo>
                    <a:pt x="978" y="717"/>
                    <a:pt x="1036" y="681"/>
                    <a:pt x="1059" y="614"/>
                  </a:cubicBezTo>
                  <a:cubicBezTo>
                    <a:pt x="1067" y="592"/>
                    <a:pt x="1065" y="568"/>
                    <a:pt x="1065" y="544"/>
                  </a:cubicBezTo>
                  <a:cubicBezTo>
                    <a:pt x="1065" y="515"/>
                    <a:pt x="1065" y="485"/>
                    <a:pt x="1065" y="455"/>
                  </a:cubicBezTo>
                  <a:cubicBezTo>
                    <a:pt x="1065" y="399"/>
                    <a:pt x="1068" y="343"/>
                    <a:pt x="1060" y="287"/>
                  </a:cubicBezTo>
                  <a:cubicBezTo>
                    <a:pt x="1046" y="181"/>
                    <a:pt x="978" y="86"/>
                    <a:pt x="889" y="29"/>
                  </a:cubicBezTo>
                  <a:cubicBezTo>
                    <a:pt x="843" y="0"/>
                    <a:pt x="801" y="72"/>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76" name="Freeform 41">
              <a:extLst>
                <a:ext uri="{FF2B5EF4-FFF2-40B4-BE49-F238E27FC236}">
                  <a16:creationId xmlns:a16="http://schemas.microsoft.com/office/drawing/2014/main" id="{EA6EC370-AE96-4357-86E0-93B6C20D2269}"/>
                </a:ext>
              </a:extLst>
            </p:cNvPr>
            <p:cNvSpPr>
              <a:spLocks/>
            </p:cNvSpPr>
            <p:nvPr/>
          </p:nvSpPr>
          <p:spPr bwMode="auto">
            <a:xfrm>
              <a:off x="-22120225" y="-5770563"/>
              <a:ext cx="250825" cy="2101850"/>
            </a:xfrm>
            <a:custGeom>
              <a:avLst/>
              <a:gdLst>
                <a:gd name="T0" fmla="*/ 0 w 84"/>
                <a:gd name="T1" fmla="*/ 54 h 705"/>
                <a:gd name="T2" fmla="*/ 0 w 84"/>
                <a:gd name="T3" fmla="*/ 631 h 705"/>
                <a:gd name="T4" fmla="*/ 0 w 84"/>
                <a:gd name="T5" fmla="*/ 650 h 705"/>
                <a:gd name="T6" fmla="*/ 84 w 84"/>
                <a:gd name="T7" fmla="*/ 650 h 705"/>
                <a:gd name="T8" fmla="*/ 84 w 84"/>
                <a:gd name="T9" fmla="*/ 73 h 705"/>
                <a:gd name="T10" fmla="*/ 84 w 84"/>
                <a:gd name="T11" fmla="*/ 54 h 705"/>
                <a:gd name="T12" fmla="*/ 0 w 84"/>
                <a:gd name="T13" fmla="*/ 54 h 705"/>
              </a:gdLst>
              <a:ahLst/>
              <a:cxnLst>
                <a:cxn ang="0">
                  <a:pos x="T0" y="T1"/>
                </a:cxn>
                <a:cxn ang="0">
                  <a:pos x="T2" y="T3"/>
                </a:cxn>
                <a:cxn ang="0">
                  <a:pos x="T4" y="T5"/>
                </a:cxn>
                <a:cxn ang="0">
                  <a:pos x="T6" y="T7"/>
                </a:cxn>
                <a:cxn ang="0">
                  <a:pos x="T8" y="T9"/>
                </a:cxn>
                <a:cxn ang="0">
                  <a:pos x="T10" y="T11"/>
                </a:cxn>
                <a:cxn ang="0">
                  <a:pos x="T12" y="T13"/>
                </a:cxn>
              </a:cxnLst>
              <a:rect l="0" t="0" r="r" b="b"/>
              <a:pathLst>
                <a:path w="84" h="705">
                  <a:moveTo>
                    <a:pt x="0" y="54"/>
                  </a:moveTo>
                  <a:cubicBezTo>
                    <a:pt x="0" y="247"/>
                    <a:pt x="0" y="439"/>
                    <a:pt x="0" y="631"/>
                  </a:cubicBezTo>
                  <a:cubicBezTo>
                    <a:pt x="0" y="638"/>
                    <a:pt x="0" y="644"/>
                    <a:pt x="0" y="650"/>
                  </a:cubicBezTo>
                  <a:cubicBezTo>
                    <a:pt x="0" y="705"/>
                    <a:pt x="84" y="705"/>
                    <a:pt x="84" y="650"/>
                  </a:cubicBezTo>
                  <a:cubicBezTo>
                    <a:pt x="84" y="458"/>
                    <a:pt x="84" y="266"/>
                    <a:pt x="84" y="73"/>
                  </a:cubicBezTo>
                  <a:cubicBezTo>
                    <a:pt x="84" y="67"/>
                    <a:pt x="84" y="61"/>
                    <a:pt x="84" y="54"/>
                  </a:cubicBezTo>
                  <a:cubicBezTo>
                    <a:pt x="84" y="0"/>
                    <a:pt x="0" y="0"/>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77" name="Freeform 42">
              <a:extLst>
                <a:ext uri="{FF2B5EF4-FFF2-40B4-BE49-F238E27FC236}">
                  <a16:creationId xmlns:a16="http://schemas.microsoft.com/office/drawing/2014/main" id="{5368DFC5-02C5-4946-A452-2652C5D14973}"/>
                </a:ext>
              </a:extLst>
            </p:cNvPr>
            <p:cNvSpPr>
              <a:spLocks/>
            </p:cNvSpPr>
            <p:nvPr/>
          </p:nvSpPr>
          <p:spPr bwMode="auto">
            <a:xfrm>
              <a:off x="-23742650" y="-4017963"/>
              <a:ext cx="1944688" cy="1266825"/>
            </a:xfrm>
            <a:custGeom>
              <a:avLst/>
              <a:gdLst>
                <a:gd name="T0" fmla="*/ 89 w 652"/>
                <a:gd name="T1" fmla="*/ 398 h 425"/>
                <a:gd name="T2" fmla="*/ 589 w 652"/>
                <a:gd name="T3" fmla="*/ 109 h 425"/>
                <a:gd name="T4" fmla="*/ 605 w 652"/>
                <a:gd name="T5" fmla="*/ 100 h 425"/>
                <a:gd name="T6" fmla="*/ 563 w 652"/>
                <a:gd name="T7" fmla="*/ 27 h 425"/>
                <a:gd name="T8" fmla="*/ 63 w 652"/>
                <a:gd name="T9" fmla="*/ 316 h 425"/>
                <a:gd name="T10" fmla="*/ 47 w 652"/>
                <a:gd name="T11" fmla="*/ 325 h 425"/>
                <a:gd name="T12" fmla="*/ 89 w 652"/>
                <a:gd name="T13" fmla="*/ 398 h 425"/>
              </a:gdLst>
              <a:ahLst/>
              <a:cxnLst>
                <a:cxn ang="0">
                  <a:pos x="T0" y="T1"/>
                </a:cxn>
                <a:cxn ang="0">
                  <a:pos x="T2" y="T3"/>
                </a:cxn>
                <a:cxn ang="0">
                  <a:pos x="T4" y="T5"/>
                </a:cxn>
                <a:cxn ang="0">
                  <a:pos x="T6" y="T7"/>
                </a:cxn>
                <a:cxn ang="0">
                  <a:pos x="T8" y="T9"/>
                </a:cxn>
                <a:cxn ang="0">
                  <a:pos x="T10" y="T11"/>
                </a:cxn>
                <a:cxn ang="0">
                  <a:pos x="T12" y="T13"/>
                </a:cxn>
              </a:cxnLst>
              <a:rect l="0" t="0" r="r" b="b"/>
              <a:pathLst>
                <a:path w="652" h="425">
                  <a:moveTo>
                    <a:pt x="89" y="398"/>
                  </a:moveTo>
                  <a:cubicBezTo>
                    <a:pt x="256" y="302"/>
                    <a:pt x="422" y="205"/>
                    <a:pt x="589" y="109"/>
                  </a:cubicBezTo>
                  <a:cubicBezTo>
                    <a:pt x="594" y="106"/>
                    <a:pt x="600" y="103"/>
                    <a:pt x="605" y="100"/>
                  </a:cubicBezTo>
                  <a:cubicBezTo>
                    <a:pt x="652" y="73"/>
                    <a:pt x="610" y="0"/>
                    <a:pt x="563" y="27"/>
                  </a:cubicBezTo>
                  <a:cubicBezTo>
                    <a:pt x="396" y="123"/>
                    <a:pt x="230" y="219"/>
                    <a:pt x="63" y="316"/>
                  </a:cubicBezTo>
                  <a:cubicBezTo>
                    <a:pt x="58" y="319"/>
                    <a:pt x="52" y="322"/>
                    <a:pt x="47" y="325"/>
                  </a:cubicBezTo>
                  <a:cubicBezTo>
                    <a:pt x="0" y="352"/>
                    <a:pt x="42" y="425"/>
                    <a:pt x="89" y="3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78" name="Freeform 43">
              <a:extLst>
                <a:ext uri="{FF2B5EF4-FFF2-40B4-BE49-F238E27FC236}">
                  <a16:creationId xmlns:a16="http://schemas.microsoft.com/office/drawing/2014/main" id="{8580222D-9DD6-41E9-912C-179A6E1059FD}"/>
                </a:ext>
              </a:extLst>
            </p:cNvPr>
            <p:cNvSpPr>
              <a:spLocks/>
            </p:cNvSpPr>
            <p:nvPr/>
          </p:nvSpPr>
          <p:spPr bwMode="auto">
            <a:xfrm>
              <a:off x="-22191663" y="-4017963"/>
              <a:ext cx="1946275" cy="1266825"/>
            </a:xfrm>
            <a:custGeom>
              <a:avLst/>
              <a:gdLst>
                <a:gd name="T0" fmla="*/ 605 w 652"/>
                <a:gd name="T1" fmla="*/ 325 h 425"/>
                <a:gd name="T2" fmla="*/ 106 w 652"/>
                <a:gd name="T3" fmla="*/ 37 h 425"/>
                <a:gd name="T4" fmla="*/ 89 w 652"/>
                <a:gd name="T5" fmla="*/ 27 h 425"/>
                <a:gd name="T6" fmla="*/ 47 w 652"/>
                <a:gd name="T7" fmla="*/ 100 h 425"/>
                <a:gd name="T8" fmla="*/ 546 w 652"/>
                <a:gd name="T9" fmla="*/ 388 h 425"/>
                <a:gd name="T10" fmla="*/ 563 w 652"/>
                <a:gd name="T11" fmla="*/ 398 h 425"/>
                <a:gd name="T12" fmla="*/ 605 w 652"/>
                <a:gd name="T13" fmla="*/ 325 h 425"/>
              </a:gdLst>
              <a:ahLst/>
              <a:cxnLst>
                <a:cxn ang="0">
                  <a:pos x="T0" y="T1"/>
                </a:cxn>
                <a:cxn ang="0">
                  <a:pos x="T2" y="T3"/>
                </a:cxn>
                <a:cxn ang="0">
                  <a:pos x="T4" y="T5"/>
                </a:cxn>
                <a:cxn ang="0">
                  <a:pos x="T6" y="T7"/>
                </a:cxn>
                <a:cxn ang="0">
                  <a:pos x="T8" y="T9"/>
                </a:cxn>
                <a:cxn ang="0">
                  <a:pos x="T10" y="T11"/>
                </a:cxn>
                <a:cxn ang="0">
                  <a:pos x="T12" y="T13"/>
                </a:cxn>
              </a:cxnLst>
              <a:rect l="0" t="0" r="r" b="b"/>
              <a:pathLst>
                <a:path w="652" h="425">
                  <a:moveTo>
                    <a:pt x="605" y="325"/>
                  </a:moveTo>
                  <a:cubicBezTo>
                    <a:pt x="439" y="229"/>
                    <a:pt x="272" y="133"/>
                    <a:pt x="106" y="37"/>
                  </a:cubicBezTo>
                  <a:cubicBezTo>
                    <a:pt x="100" y="33"/>
                    <a:pt x="95" y="30"/>
                    <a:pt x="89" y="27"/>
                  </a:cubicBezTo>
                  <a:cubicBezTo>
                    <a:pt x="42" y="0"/>
                    <a:pt x="0" y="73"/>
                    <a:pt x="47" y="100"/>
                  </a:cubicBezTo>
                  <a:cubicBezTo>
                    <a:pt x="213" y="196"/>
                    <a:pt x="380" y="292"/>
                    <a:pt x="546" y="388"/>
                  </a:cubicBezTo>
                  <a:cubicBezTo>
                    <a:pt x="552" y="391"/>
                    <a:pt x="557" y="395"/>
                    <a:pt x="563" y="398"/>
                  </a:cubicBezTo>
                  <a:cubicBezTo>
                    <a:pt x="610" y="425"/>
                    <a:pt x="652" y="352"/>
                    <a:pt x="605" y="3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grpSp>
      <p:sp>
        <p:nvSpPr>
          <p:cNvPr id="55" name="Rectangle 54">
            <a:extLst>
              <a:ext uri="{FF2B5EF4-FFF2-40B4-BE49-F238E27FC236}">
                <a16:creationId xmlns:a16="http://schemas.microsoft.com/office/drawing/2014/main" id="{6BBBCB2E-F413-4381-8378-02FDC20EA4F6}"/>
              </a:ext>
            </a:extLst>
          </p:cNvPr>
          <p:cNvSpPr/>
          <p:nvPr/>
        </p:nvSpPr>
        <p:spPr>
          <a:xfrm>
            <a:off x="699576" y="4809308"/>
            <a:ext cx="3569811" cy="984885"/>
          </a:xfrm>
          <a:prstGeom prst="rect">
            <a:avLst/>
          </a:prstGeom>
        </p:spPr>
        <p:txBody>
          <a:bodyPr wrap="square" lIns="0" tIns="0" rIns="0" bIns="0" anchor="t">
            <a:spAutoFit/>
          </a:bodyPr>
          <a:lstStyle/>
          <a:p>
            <a:r>
              <a:rPr lang="en-US" sz="1600" i="1">
                <a:solidFill>
                  <a:srgbClr val="002060"/>
                </a:solidFill>
                <a:latin typeface="+mj-lt"/>
                <a:cs typeface="Segoe UI"/>
              </a:rPr>
              <a:t>Vic Millar</a:t>
            </a:r>
            <a:endParaRPr lang="en-US">
              <a:solidFill>
                <a:srgbClr val="000000"/>
              </a:solidFill>
              <a:latin typeface="Calibri" panose="020F0502020204030204"/>
              <a:cs typeface="Calibri" panose="020F0502020204030204"/>
            </a:endParaRPr>
          </a:p>
          <a:p>
            <a:r>
              <a:rPr lang="en-US" sz="1600" i="1">
                <a:solidFill>
                  <a:srgbClr val="002060"/>
                </a:solidFill>
                <a:latin typeface="Calibri Light"/>
                <a:cs typeface="Segoe UI"/>
              </a:rPr>
              <a:t>Thomas Lento</a:t>
            </a:r>
          </a:p>
          <a:p>
            <a:r>
              <a:rPr lang="en-US" sz="1600" i="1" err="1">
                <a:solidFill>
                  <a:srgbClr val="002060"/>
                </a:solidFill>
                <a:latin typeface="Calibri Light"/>
                <a:cs typeface="Segoe UI"/>
              </a:rPr>
              <a:t>Cheromainè</a:t>
            </a:r>
            <a:r>
              <a:rPr lang="en-US" sz="1600" i="1">
                <a:solidFill>
                  <a:srgbClr val="002060"/>
                </a:solidFill>
                <a:latin typeface="Calibri Light"/>
                <a:cs typeface="Segoe UI"/>
              </a:rPr>
              <a:t> Smith</a:t>
            </a:r>
          </a:p>
          <a:p>
            <a:r>
              <a:rPr lang="en-US" sz="1600" i="1">
                <a:solidFill>
                  <a:srgbClr val="002060"/>
                </a:solidFill>
                <a:latin typeface="Calibri Light"/>
                <a:cs typeface="Segoe UI"/>
              </a:rPr>
              <a:t>Jordan Epstein</a:t>
            </a:r>
          </a:p>
        </p:txBody>
      </p:sp>
      <p:grpSp>
        <p:nvGrpSpPr>
          <p:cNvPr id="2" name="Group 1">
            <a:extLst>
              <a:ext uri="{FF2B5EF4-FFF2-40B4-BE49-F238E27FC236}">
                <a16:creationId xmlns:a16="http://schemas.microsoft.com/office/drawing/2014/main" id="{8E504344-8563-476C-9EF9-4200B272FDC1}"/>
              </a:ext>
              <a:ext uri="{C183D7F6-B498-43B3-948B-1728B52AA6E4}">
                <adec:decorative xmlns:adec="http://schemas.microsoft.com/office/drawing/2017/decorative" val="1"/>
              </a:ext>
            </a:extLst>
          </p:cNvPr>
          <p:cNvGrpSpPr/>
          <p:nvPr/>
        </p:nvGrpSpPr>
        <p:grpSpPr>
          <a:xfrm>
            <a:off x="5416247" y="-2855877"/>
            <a:ext cx="8948964" cy="12105059"/>
            <a:chOff x="4855953" y="-2833465"/>
            <a:chExt cx="8948964" cy="12105059"/>
          </a:xfrm>
        </p:grpSpPr>
        <p:sp>
          <p:nvSpPr>
            <p:cNvPr id="18" name="Freeform 10">
              <a:extLst>
                <a:ext uri="{FF2B5EF4-FFF2-40B4-BE49-F238E27FC236}">
                  <a16:creationId xmlns:a16="http://schemas.microsoft.com/office/drawing/2014/main" id="{73D22BE5-D5D5-4BF2-A935-5C4AB588B458}"/>
                </a:ext>
              </a:extLst>
            </p:cNvPr>
            <p:cNvSpPr>
              <a:spLocks/>
            </p:cNvSpPr>
            <p:nvPr/>
          </p:nvSpPr>
          <p:spPr bwMode="auto">
            <a:xfrm rot="9420272">
              <a:off x="4855953" y="-2246936"/>
              <a:ext cx="8673602" cy="11518530"/>
            </a:xfrm>
            <a:custGeom>
              <a:avLst/>
              <a:gdLst>
                <a:gd name="T0" fmla="*/ 1166 w 2492"/>
                <a:gd name="T1" fmla="*/ 2419 h 3315"/>
                <a:gd name="T2" fmla="*/ 243 w 2492"/>
                <a:gd name="T3" fmla="*/ 912 h 3315"/>
                <a:gd name="T4" fmla="*/ 449 w 2492"/>
                <a:gd name="T5" fmla="*/ 15 h 3315"/>
                <a:gd name="T6" fmla="*/ 766 w 2492"/>
                <a:gd name="T7" fmla="*/ 302 h 3315"/>
                <a:gd name="T8" fmla="*/ 1651 w 2492"/>
                <a:gd name="T9" fmla="*/ 481 h 3315"/>
                <a:gd name="T10" fmla="*/ 2239 w 2492"/>
                <a:gd name="T11" fmla="*/ 1238 h 3315"/>
                <a:gd name="T12" fmla="*/ 2186 w 2492"/>
                <a:gd name="T13" fmla="*/ 2201 h 3315"/>
                <a:gd name="T14" fmla="*/ 2165 w 2492"/>
                <a:gd name="T15" fmla="*/ 2928 h 3315"/>
                <a:gd name="T16" fmla="*/ 1400 w 2492"/>
                <a:gd name="T17" fmla="*/ 3100 h 3315"/>
                <a:gd name="T18" fmla="*/ 1166 w 2492"/>
                <a:gd name="T19" fmla="*/ 2419 h 3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92" h="3315">
                  <a:moveTo>
                    <a:pt x="1166" y="2419"/>
                  </a:moveTo>
                  <a:cubicBezTo>
                    <a:pt x="1505" y="1277"/>
                    <a:pt x="486" y="1533"/>
                    <a:pt x="243" y="912"/>
                  </a:cubicBezTo>
                  <a:cubicBezTo>
                    <a:pt x="0" y="292"/>
                    <a:pt x="291" y="31"/>
                    <a:pt x="449" y="15"/>
                  </a:cubicBezTo>
                  <a:cubicBezTo>
                    <a:pt x="607" y="0"/>
                    <a:pt x="716" y="54"/>
                    <a:pt x="766" y="302"/>
                  </a:cubicBezTo>
                  <a:cubicBezTo>
                    <a:pt x="817" y="551"/>
                    <a:pt x="1312" y="508"/>
                    <a:pt x="1651" y="481"/>
                  </a:cubicBezTo>
                  <a:cubicBezTo>
                    <a:pt x="1989" y="454"/>
                    <a:pt x="2492" y="733"/>
                    <a:pt x="2239" y="1238"/>
                  </a:cubicBezTo>
                  <a:cubicBezTo>
                    <a:pt x="1986" y="1743"/>
                    <a:pt x="2000" y="1716"/>
                    <a:pt x="2186" y="2201"/>
                  </a:cubicBezTo>
                  <a:cubicBezTo>
                    <a:pt x="2372" y="2685"/>
                    <a:pt x="2165" y="2928"/>
                    <a:pt x="2165" y="2928"/>
                  </a:cubicBezTo>
                  <a:cubicBezTo>
                    <a:pt x="2165" y="2928"/>
                    <a:pt x="1791" y="3315"/>
                    <a:pt x="1400" y="3100"/>
                  </a:cubicBezTo>
                  <a:cubicBezTo>
                    <a:pt x="1008" y="2885"/>
                    <a:pt x="1166" y="2419"/>
                    <a:pt x="1166" y="2419"/>
                  </a:cubicBezTo>
                  <a:close/>
                </a:path>
              </a:pathLst>
            </a:custGeom>
            <a:gradFill>
              <a:gsLst>
                <a:gs pos="0">
                  <a:srgbClr val="80DEDE"/>
                </a:gs>
                <a:gs pos="53500">
                  <a:srgbClr val="85C1E7"/>
                </a:gs>
                <a:gs pos="100000">
                  <a:srgbClr val="878CFF"/>
                </a:gs>
              </a:gsLst>
              <a:lin ang="5400000" scaled="1"/>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1">
              <a:extLst>
                <a:ext uri="{FF2B5EF4-FFF2-40B4-BE49-F238E27FC236}">
                  <a16:creationId xmlns:a16="http://schemas.microsoft.com/office/drawing/2014/main" id="{C42C174B-303A-45F6-8FF1-93001A3AAFC1}"/>
                </a:ext>
              </a:extLst>
            </p:cNvPr>
            <p:cNvSpPr>
              <a:spLocks/>
            </p:cNvSpPr>
            <p:nvPr/>
          </p:nvSpPr>
          <p:spPr bwMode="auto">
            <a:xfrm rot="9420272">
              <a:off x="5048022" y="-2833465"/>
              <a:ext cx="8756895" cy="10755934"/>
            </a:xfrm>
            <a:custGeom>
              <a:avLst/>
              <a:gdLst>
                <a:gd name="T0" fmla="*/ 1504 w 2516"/>
                <a:gd name="T1" fmla="*/ 2980 h 3095"/>
                <a:gd name="T2" fmla="*/ 2237 w 2516"/>
                <a:gd name="T3" fmla="*/ 2283 h 3095"/>
                <a:gd name="T4" fmla="*/ 1468 w 2516"/>
                <a:gd name="T5" fmla="*/ 1052 h 3095"/>
                <a:gd name="T6" fmla="*/ 979 w 2516"/>
                <a:gd name="T7" fmla="*/ 648 h 3095"/>
                <a:gd name="T8" fmla="*/ 411 w 2516"/>
                <a:gd name="T9" fmla="*/ 195 h 3095"/>
                <a:gd name="T10" fmla="*/ 397 w 2516"/>
                <a:gd name="T11" fmla="*/ 1117 h 3095"/>
                <a:gd name="T12" fmla="*/ 194 w 2516"/>
                <a:gd name="T13" fmla="*/ 1767 h 3095"/>
                <a:gd name="T14" fmla="*/ 866 w 2516"/>
                <a:gd name="T15" fmla="*/ 2349 h 3095"/>
                <a:gd name="T16" fmla="*/ 1275 w 2516"/>
                <a:gd name="T17" fmla="*/ 2766 h 3095"/>
                <a:gd name="T18" fmla="*/ 1504 w 2516"/>
                <a:gd name="T19" fmla="*/ 2980 h 3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3095">
                  <a:moveTo>
                    <a:pt x="1504" y="2980"/>
                  </a:moveTo>
                  <a:cubicBezTo>
                    <a:pt x="1504" y="2980"/>
                    <a:pt x="1958" y="3095"/>
                    <a:pt x="2237" y="2283"/>
                  </a:cubicBezTo>
                  <a:cubicBezTo>
                    <a:pt x="2516" y="1472"/>
                    <a:pt x="1745" y="1159"/>
                    <a:pt x="1468" y="1052"/>
                  </a:cubicBezTo>
                  <a:cubicBezTo>
                    <a:pt x="1191" y="945"/>
                    <a:pt x="1126" y="907"/>
                    <a:pt x="979" y="648"/>
                  </a:cubicBezTo>
                  <a:cubicBezTo>
                    <a:pt x="832" y="389"/>
                    <a:pt x="822" y="0"/>
                    <a:pt x="411" y="195"/>
                  </a:cubicBezTo>
                  <a:cubicBezTo>
                    <a:pt x="0" y="391"/>
                    <a:pt x="384" y="948"/>
                    <a:pt x="397" y="1117"/>
                  </a:cubicBezTo>
                  <a:cubicBezTo>
                    <a:pt x="411" y="1286"/>
                    <a:pt x="128" y="1580"/>
                    <a:pt x="194" y="1767"/>
                  </a:cubicBezTo>
                  <a:cubicBezTo>
                    <a:pt x="259" y="1954"/>
                    <a:pt x="273" y="2154"/>
                    <a:pt x="866" y="2349"/>
                  </a:cubicBezTo>
                  <a:cubicBezTo>
                    <a:pt x="866" y="2349"/>
                    <a:pt x="1186" y="2374"/>
                    <a:pt x="1275" y="2766"/>
                  </a:cubicBezTo>
                  <a:cubicBezTo>
                    <a:pt x="1275" y="2766"/>
                    <a:pt x="1340" y="2988"/>
                    <a:pt x="1504" y="2980"/>
                  </a:cubicBezTo>
                  <a:close/>
                </a:path>
              </a:pathLst>
            </a:custGeom>
            <a:gradFill>
              <a:gsLst>
                <a:gs pos="0">
                  <a:srgbClr val="7CEFD8"/>
                </a:gs>
                <a:gs pos="51000">
                  <a:srgbClr val="6672E4"/>
                </a:gs>
                <a:gs pos="100000">
                  <a:srgbClr val="882BE5"/>
                </a:gs>
              </a:gsLst>
              <a:lin ang="5400000" scaled="1"/>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2">
              <a:extLst>
                <a:ext uri="{FF2B5EF4-FFF2-40B4-BE49-F238E27FC236}">
                  <a16:creationId xmlns:a16="http://schemas.microsoft.com/office/drawing/2014/main" id="{22AA5A4F-A0EB-453F-A699-F817D4616C6F}"/>
                </a:ext>
              </a:extLst>
            </p:cNvPr>
            <p:cNvSpPr>
              <a:spLocks/>
            </p:cNvSpPr>
            <p:nvPr/>
          </p:nvSpPr>
          <p:spPr bwMode="auto">
            <a:xfrm rot="9420272">
              <a:off x="5218811" y="-1993836"/>
              <a:ext cx="7570428" cy="10122905"/>
            </a:xfrm>
            <a:custGeom>
              <a:avLst/>
              <a:gdLst>
                <a:gd name="T0" fmla="*/ 1896 w 2175"/>
                <a:gd name="T1" fmla="*/ 2283 h 2913"/>
                <a:gd name="T2" fmla="*/ 1467 w 2175"/>
                <a:gd name="T3" fmla="*/ 2913 h 2913"/>
                <a:gd name="T4" fmla="*/ 1250 w 2175"/>
                <a:gd name="T5" fmla="*/ 2849 h 2913"/>
                <a:gd name="T6" fmla="*/ 1016 w 2175"/>
                <a:gd name="T7" fmla="*/ 2168 h 2913"/>
                <a:gd name="T8" fmla="*/ 93 w 2175"/>
                <a:gd name="T9" fmla="*/ 661 h 2913"/>
                <a:gd name="T10" fmla="*/ 0 w 2175"/>
                <a:gd name="T11" fmla="*/ 238 h 2913"/>
                <a:gd name="T12" fmla="*/ 70 w 2175"/>
                <a:gd name="T13" fmla="*/ 195 h 2913"/>
                <a:gd name="T14" fmla="*/ 638 w 2175"/>
                <a:gd name="T15" fmla="*/ 648 h 2913"/>
                <a:gd name="T16" fmla="*/ 1127 w 2175"/>
                <a:gd name="T17" fmla="*/ 1052 h 2913"/>
                <a:gd name="T18" fmla="*/ 1896 w 2175"/>
                <a:gd name="T19" fmla="*/ 2283 h 2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75" h="2913">
                  <a:moveTo>
                    <a:pt x="1896" y="2283"/>
                  </a:moveTo>
                  <a:cubicBezTo>
                    <a:pt x="1770" y="2651"/>
                    <a:pt x="1607" y="2829"/>
                    <a:pt x="1467" y="2913"/>
                  </a:cubicBezTo>
                  <a:cubicBezTo>
                    <a:pt x="1397" y="2909"/>
                    <a:pt x="1324" y="2889"/>
                    <a:pt x="1250" y="2849"/>
                  </a:cubicBezTo>
                  <a:cubicBezTo>
                    <a:pt x="858" y="2634"/>
                    <a:pt x="1016" y="2168"/>
                    <a:pt x="1016" y="2168"/>
                  </a:cubicBezTo>
                  <a:cubicBezTo>
                    <a:pt x="1354" y="1026"/>
                    <a:pt x="336" y="1282"/>
                    <a:pt x="93" y="661"/>
                  </a:cubicBezTo>
                  <a:cubicBezTo>
                    <a:pt x="28" y="495"/>
                    <a:pt x="1" y="354"/>
                    <a:pt x="0" y="238"/>
                  </a:cubicBezTo>
                  <a:cubicBezTo>
                    <a:pt x="20" y="222"/>
                    <a:pt x="44" y="208"/>
                    <a:pt x="70" y="195"/>
                  </a:cubicBezTo>
                  <a:cubicBezTo>
                    <a:pt x="481" y="0"/>
                    <a:pt x="491" y="389"/>
                    <a:pt x="638" y="648"/>
                  </a:cubicBezTo>
                  <a:cubicBezTo>
                    <a:pt x="785" y="907"/>
                    <a:pt x="850" y="945"/>
                    <a:pt x="1127" y="1052"/>
                  </a:cubicBezTo>
                  <a:cubicBezTo>
                    <a:pt x="1404" y="1159"/>
                    <a:pt x="2175" y="1472"/>
                    <a:pt x="1896" y="2283"/>
                  </a:cubicBezTo>
                  <a:close/>
                </a:path>
              </a:pathLst>
            </a:custGeom>
            <a:gradFill>
              <a:gsLst>
                <a:gs pos="100000">
                  <a:srgbClr val="7CEFD8"/>
                </a:gs>
                <a:gs pos="19000">
                  <a:srgbClr val="6672E4"/>
                </a:gs>
                <a:gs pos="0">
                  <a:srgbClr val="882BE5"/>
                </a:gs>
              </a:gsLst>
              <a:lin ang="102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24" name="TextBox 23">
            <a:extLst>
              <a:ext uri="{FF2B5EF4-FFF2-40B4-BE49-F238E27FC236}">
                <a16:creationId xmlns:a16="http://schemas.microsoft.com/office/drawing/2014/main" id="{C1165547-DF3A-4694-9097-2BDAF2003713}"/>
              </a:ext>
            </a:extLst>
          </p:cNvPr>
          <p:cNvSpPr txBox="1"/>
          <p:nvPr/>
        </p:nvSpPr>
        <p:spPr>
          <a:xfrm>
            <a:off x="733192" y="2313300"/>
            <a:ext cx="4845708" cy="2492990"/>
          </a:xfrm>
          <a:prstGeom prst="rect">
            <a:avLst/>
          </a:prstGeom>
          <a:noFill/>
        </p:spPr>
        <p:txBody>
          <a:bodyPr wrap="square" lIns="0" tIns="0" rIns="0" bIns="0" rtlCol="0" anchor="t">
            <a:spAutoFit/>
          </a:bodyPr>
          <a:lstStyle/>
          <a:p>
            <a:r>
              <a:rPr lang="en-US" sz="5400" b="1">
                <a:solidFill>
                  <a:srgbClr val="002060"/>
                </a:solidFill>
                <a:latin typeface="Segoe UI"/>
                <a:cs typeface="Segoe UI"/>
              </a:rPr>
              <a:t>AN ANALYSIS OF AMAZON SALES DATA</a:t>
            </a:r>
            <a:endParaRPr lang="en-US" sz="5400" b="1">
              <a:solidFill>
                <a:srgbClr val="00206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254356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52" hidden="1">
            <a:extLst>
              <a:ext uri="{FF2B5EF4-FFF2-40B4-BE49-F238E27FC236}">
                <a16:creationId xmlns:a16="http://schemas.microsoft.com/office/drawing/2014/main" id="{6BCAF586-A14B-4A3B-A249-655ADDBB3A4C}"/>
              </a:ext>
            </a:extLst>
          </p:cNvPr>
          <p:cNvSpPr>
            <a:spLocks noGrp="1"/>
          </p:cNvSpPr>
          <p:nvPr>
            <p:ph type="title"/>
          </p:nvPr>
        </p:nvSpPr>
        <p:spPr/>
        <p:txBody>
          <a:bodyPr/>
          <a:lstStyle/>
          <a:p>
            <a:r>
              <a:rPr lang="en-US"/>
              <a:t>Human resources slide 8</a:t>
            </a:r>
          </a:p>
        </p:txBody>
      </p:sp>
      <p:sp>
        <p:nvSpPr>
          <p:cNvPr id="3" name="TextBox 2">
            <a:extLst>
              <a:ext uri="{FF2B5EF4-FFF2-40B4-BE49-F238E27FC236}">
                <a16:creationId xmlns:a16="http://schemas.microsoft.com/office/drawing/2014/main" id="{CE6AF7FE-5978-4B5F-90E1-044AC25EC230}"/>
              </a:ext>
            </a:extLst>
          </p:cNvPr>
          <p:cNvSpPr txBox="1"/>
          <p:nvPr/>
        </p:nvSpPr>
        <p:spPr>
          <a:xfrm>
            <a:off x="726781" y="273553"/>
            <a:ext cx="5369219" cy="761464"/>
          </a:xfrm>
          <a:prstGeom prst="rect">
            <a:avLst/>
          </a:prstGeom>
          <a:noFill/>
        </p:spPr>
        <p:txBody>
          <a:bodyPr wrap="square" lIns="0" tIns="0" rIns="0" bIns="0" rtlCol="0" anchor="t">
            <a:noAutofit/>
          </a:bodyPr>
          <a:lstStyle>
            <a:defPPr>
              <a:defRPr lang="en-US"/>
            </a:defPPr>
            <a:lvl1pPr>
              <a:lnSpc>
                <a:spcPts val="4000"/>
              </a:lnSpc>
              <a:defRPr sz="3600" b="1">
                <a:solidFill>
                  <a:srgbClr val="002060"/>
                </a:solidFill>
                <a:latin typeface="Segoe UI" panose="020B0502040204020203" pitchFamily="34" charset="0"/>
                <a:cs typeface="Segoe UI" panose="020B0502040204020203" pitchFamily="34" charset="0"/>
              </a:defRPr>
            </a:lvl1pPr>
          </a:lstStyle>
          <a:p>
            <a:r>
              <a:rPr lang="en-US" sz="4000">
                <a:latin typeface="Segoe UI"/>
                <a:cs typeface="Segoe UI"/>
              </a:rPr>
              <a:t>KEY TAKEAWAYS</a:t>
            </a:r>
            <a:endParaRPr lang="en-US" sz="4400"/>
          </a:p>
        </p:txBody>
      </p:sp>
      <p:sp>
        <p:nvSpPr>
          <p:cNvPr id="5" name="TextBox 4">
            <a:extLst>
              <a:ext uri="{FF2B5EF4-FFF2-40B4-BE49-F238E27FC236}">
                <a16:creationId xmlns:a16="http://schemas.microsoft.com/office/drawing/2014/main" id="{11FEAF3D-6FC9-46CB-B4A4-9B8CA760AE20}"/>
              </a:ext>
            </a:extLst>
          </p:cNvPr>
          <p:cNvSpPr txBox="1"/>
          <p:nvPr/>
        </p:nvSpPr>
        <p:spPr>
          <a:xfrm>
            <a:off x="1321053" y="1217857"/>
            <a:ext cx="5369219" cy="492443"/>
          </a:xfrm>
          <a:prstGeom prst="rect">
            <a:avLst/>
          </a:prstGeom>
        </p:spPr>
        <p:txBody>
          <a:bodyPr wrap="square" lIns="0" tIns="0" rIns="0" bIns="0" anchor="t">
            <a:spAutoFit/>
          </a:bodyPr>
          <a:lstStyle>
            <a:defPPr>
              <a:defRPr lang="en-US"/>
            </a:defPPr>
            <a:lvl1pPr>
              <a:defRPr sz="1600" i="1">
                <a:solidFill>
                  <a:srgbClr val="002060"/>
                </a:solidFill>
                <a:latin typeface="+mj-lt"/>
                <a:cs typeface="Segoe UI" panose="020B0502040204020203" pitchFamily="34" charset="0"/>
              </a:defRPr>
            </a:lvl1pPr>
          </a:lstStyle>
          <a:p>
            <a:r>
              <a:rPr lang="en-US" i="0">
                <a:cs typeface="Segoe UI"/>
              </a:rPr>
              <a:t>Office Products have the highest ratings with a rating of 4.31/5, while Car &amp; Motorbike has the worst average rating with 3.8/5.</a:t>
            </a:r>
            <a:endParaRPr lang="en-US" i="0">
              <a:ea typeface="Calibri Light"/>
              <a:cs typeface="Segoe UI"/>
            </a:endParaRPr>
          </a:p>
        </p:txBody>
      </p:sp>
      <p:grpSp>
        <p:nvGrpSpPr>
          <p:cNvPr id="95" name="Group 94">
            <a:extLst>
              <a:ext uri="{FF2B5EF4-FFF2-40B4-BE49-F238E27FC236}">
                <a16:creationId xmlns:a16="http://schemas.microsoft.com/office/drawing/2014/main" id="{2D732C95-5F88-4013-B13B-3A9F05760413}"/>
              </a:ext>
              <a:ext uri="{C183D7F6-B498-43B3-948B-1728B52AA6E4}">
                <adec:decorative xmlns:adec="http://schemas.microsoft.com/office/drawing/2017/decorative" val="1"/>
              </a:ext>
            </a:extLst>
          </p:cNvPr>
          <p:cNvGrpSpPr/>
          <p:nvPr/>
        </p:nvGrpSpPr>
        <p:grpSpPr>
          <a:xfrm>
            <a:off x="472781" y="3873500"/>
            <a:ext cx="651710" cy="2416471"/>
            <a:chOff x="726781" y="3291989"/>
            <a:chExt cx="651710" cy="2416471"/>
          </a:xfrm>
        </p:grpSpPr>
        <p:grpSp>
          <p:nvGrpSpPr>
            <p:cNvPr id="6" name="Group 5">
              <a:extLst>
                <a:ext uri="{FF2B5EF4-FFF2-40B4-BE49-F238E27FC236}">
                  <a16:creationId xmlns:a16="http://schemas.microsoft.com/office/drawing/2014/main" id="{7AEFDBF9-3FF7-41D9-B79E-12A22F941417}"/>
                </a:ext>
              </a:extLst>
            </p:cNvPr>
            <p:cNvGrpSpPr/>
            <p:nvPr/>
          </p:nvGrpSpPr>
          <p:grpSpPr>
            <a:xfrm>
              <a:off x="755664" y="3291989"/>
              <a:ext cx="593945" cy="593205"/>
              <a:chOff x="5459412" y="1395413"/>
              <a:chExt cx="1273175" cy="1271588"/>
            </a:xfrm>
          </p:grpSpPr>
          <p:sp>
            <p:nvSpPr>
              <p:cNvPr id="7" name="Oval 26" descr="This image is an icon of one person interacting with three people.">
                <a:extLst>
                  <a:ext uri="{FF2B5EF4-FFF2-40B4-BE49-F238E27FC236}">
                    <a16:creationId xmlns:a16="http://schemas.microsoft.com/office/drawing/2014/main" id="{FBD1C069-BF74-4E4D-8790-D34807934F63}"/>
                  </a:ext>
                </a:extLst>
              </p:cNvPr>
              <p:cNvSpPr>
                <a:spLocks noChangeArrowheads="1"/>
              </p:cNvSpPr>
              <p:nvPr/>
            </p:nvSpPr>
            <p:spPr bwMode="auto">
              <a:xfrm>
                <a:off x="5459412" y="1395413"/>
                <a:ext cx="1273175" cy="1271588"/>
              </a:xfrm>
              <a:prstGeom prst="ellipse">
                <a:avLst/>
              </a:pr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8" name="Group 7">
                <a:extLst>
                  <a:ext uri="{FF2B5EF4-FFF2-40B4-BE49-F238E27FC236}">
                    <a16:creationId xmlns:a16="http://schemas.microsoft.com/office/drawing/2014/main" id="{AA14590B-EBFC-4E01-B049-4B69FD257C40}"/>
                  </a:ext>
                </a:extLst>
              </p:cNvPr>
              <p:cNvGrpSpPr/>
              <p:nvPr/>
            </p:nvGrpSpPr>
            <p:grpSpPr>
              <a:xfrm>
                <a:off x="5781290" y="1569642"/>
                <a:ext cx="584970" cy="674403"/>
                <a:chOff x="2686050" y="2895601"/>
                <a:chExt cx="330200" cy="346075"/>
              </a:xfrm>
            </p:grpSpPr>
            <p:sp>
              <p:nvSpPr>
                <p:cNvPr id="9" name="Oval 309">
                  <a:extLst>
                    <a:ext uri="{FF2B5EF4-FFF2-40B4-BE49-F238E27FC236}">
                      <a16:creationId xmlns:a16="http://schemas.microsoft.com/office/drawing/2014/main" id="{5AEEE69E-56A2-4F76-959B-DBA45C4FF3A8}"/>
                    </a:ext>
                  </a:extLst>
                </p:cNvPr>
                <p:cNvSpPr>
                  <a:spLocks noChangeArrowheads="1"/>
                </p:cNvSpPr>
                <p:nvPr/>
              </p:nvSpPr>
              <p:spPr bwMode="auto">
                <a:xfrm>
                  <a:off x="2809875" y="2895601"/>
                  <a:ext cx="82550" cy="8255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310">
                  <a:extLst>
                    <a:ext uri="{FF2B5EF4-FFF2-40B4-BE49-F238E27FC236}">
                      <a16:creationId xmlns:a16="http://schemas.microsoft.com/office/drawing/2014/main" id="{874BDC66-65E6-4586-A008-2D699867BDBB}"/>
                    </a:ext>
                  </a:extLst>
                </p:cNvPr>
                <p:cNvSpPr>
                  <a:spLocks/>
                </p:cNvSpPr>
                <p:nvPr/>
              </p:nvSpPr>
              <p:spPr bwMode="auto">
                <a:xfrm>
                  <a:off x="2782888" y="2978151"/>
                  <a:ext cx="134938" cy="66675"/>
                </a:xfrm>
                <a:custGeom>
                  <a:avLst/>
                  <a:gdLst>
                    <a:gd name="T0" fmla="*/ 36 w 36"/>
                    <a:gd name="T1" fmla="*/ 18 h 18"/>
                    <a:gd name="T2" fmla="*/ 0 w 36"/>
                    <a:gd name="T3" fmla="*/ 18 h 18"/>
                    <a:gd name="T4" fmla="*/ 18 w 36"/>
                    <a:gd name="T5" fmla="*/ 0 h 18"/>
                    <a:gd name="T6" fmla="*/ 36 w 36"/>
                    <a:gd name="T7" fmla="*/ 18 h 18"/>
                  </a:gdLst>
                  <a:ahLst/>
                  <a:cxnLst>
                    <a:cxn ang="0">
                      <a:pos x="T0" y="T1"/>
                    </a:cxn>
                    <a:cxn ang="0">
                      <a:pos x="T2" y="T3"/>
                    </a:cxn>
                    <a:cxn ang="0">
                      <a:pos x="T4" y="T5"/>
                    </a:cxn>
                    <a:cxn ang="0">
                      <a:pos x="T6" y="T7"/>
                    </a:cxn>
                  </a:cxnLst>
                  <a:rect l="0" t="0" r="r" b="b"/>
                  <a:pathLst>
                    <a:path w="36" h="18">
                      <a:moveTo>
                        <a:pt x="36" y="18"/>
                      </a:moveTo>
                      <a:cubicBezTo>
                        <a:pt x="0" y="18"/>
                        <a:pt x="0" y="18"/>
                        <a:pt x="0" y="18"/>
                      </a:cubicBezTo>
                      <a:cubicBezTo>
                        <a:pt x="0" y="8"/>
                        <a:pt x="8" y="0"/>
                        <a:pt x="18" y="0"/>
                      </a:cubicBezTo>
                      <a:cubicBezTo>
                        <a:pt x="28" y="0"/>
                        <a:pt x="36" y="8"/>
                        <a:pt x="36" y="18"/>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Oval 311">
                  <a:extLst>
                    <a:ext uri="{FF2B5EF4-FFF2-40B4-BE49-F238E27FC236}">
                      <a16:creationId xmlns:a16="http://schemas.microsoft.com/office/drawing/2014/main" id="{4D348DD5-AFBE-4257-8F13-C20C20DF5551}"/>
                    </a:ext>
                  </a:extLst>
                </p:cNvPr>
                <p:cNvSpPr>
                  <a:spLocks noChangeArrowheads="1"/>
                </p:cNvSpPr>
                <p:nvPr/>
              </p:nvSpPr>
              <p:spPr bwMode="auto">
                <a:xfrm>
                  <a:off x="2708275"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312">
                  <a:extLst>
                    <a:ext uri="{FF2B5EF4-FFF2-40B4-BE49-F238E27FC236}">
                      <a16:creationId xmlns:a16="http://schemas.microsoft.com/office/drawing/2014/main" id="{E2A473D4-97EB-49F3-A0DB-6CFDF78C95E0}"/>
                    </a:ext>
                  </a:extLst>
                </p:cNvPr>
                <p:cNvSpPr>
                  <a:spLocks/>
                </p:cNvSpPr>
                <p:nvPr/>
              </p:nvSpPr>
              <p:spPr bwMode="auto">
                <a:xfrm>
                  <a:off x="2686050"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Oval 313">
                  <a:extLst>
                    <a:ext uri="{FF2B5EF4-FFF2-40B4-BE49-F238E27FC236}">
                      <a16:creationId xmlns:a16="http://schemas.microsoft.com/office/drawing/2014/main" id="{5B12A1CA-047F-4806-8B0F-48E54DD739E0}"/>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314">
                  <a:extLst>
                    <a:ext uri="{FF2B5EF4-FFF2-40B4-BE49-F238E27FC236}">
                      <a16:creationId xmlns:a16="http://schemas.microsoft.com/office/drawing/2014/main" id="{6A6BCFB1-C475-4115-A2C4-A04DCB8A0750}"/>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Oval 315">
                  <a:extLst>
                    <a:ext uri="{FF2B5EF4-FFF2-40B4-BE49-F238E27FC236}">
                      <a16:creationId xmlns:a16="http://schemas.microsoft.com/office/drawing/2014/main" id="{6D7D7898-AB23-44CF-B4B7-14134CAAC0DA}"/>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316">
                  <a:extLst>
                    <a:ext uri="{FF2B5EF4-FFF2-40B4-BE49-F238E27FC236}">
                      <a16:creationId xmlns:a16="http://schemas.microsoft.com/office/drawing/2014/main" id="{D81FFC69-D74A-40D5-A6A1-41EE7BEDF1FB}"/>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Oval 317">
                  <a:extLst>
                    <a:ext uri="{FF2B5EF4-FFF2-40B4-BE49-F238E27FC236}">
                      <a16:creationId xmlns:a16="http://schemas.microsoft.com/office/drawing/2014/main" id="{F628086C-5658-4153-B087-AE51C20EA78D}"/>
                    </a:ext>
                  </a:extLst>
                </p:cNvPr>
                <p:cNvSpPr>
                  <a:spLocks noChangeArrowheads="1"/>
                </p:cNvSpPr>
                <p:nvPr/>
              </p:nvSpPr>
              <p:spPr bwMode="auto">
                <a:xfrm>
                  <a:off x="2820988"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318">
                  <a:extLst>
                    <a:ext uri="{FF2B5EF4-FFF2-40B4-BE49-F238E27FC236}">
                      <a16:creationId xmlns:a16="http://schemas.microsoft.com/office/drawing/2014/main" id="{6CB8EE4B-0598-47EC-88C7-44A258247BDF}"/>
                    </a:ext>
                  </a:extLst>
                </p:cNvPr>
                <p:cNvSpPr>
                  <a:spLocks/>
                </p:cNvSpPr>
                <p:nvPr/>
              </p:nvSpPr>
              <p:spPr bwMode="auto">
                <a:xfrm>
                  <a:off x="2798763"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319">
                  <a:extLst>
                    <a:ext uri="{FF2B5EF4-FFF2-40B4-BE49-F238E27FC236}">
                      <a16:creationId xmlns:a16="http://schemas.microsoft.com/office/drawing/2014/main" id="{722DB457-A03A-4844-B278-B3A7F306DF8F}"/>
                    </a:ext>
                  </a:extLst>
                </p:cNvPr>
                <p:cNvSpPr>
                  <a:spLocks/>
                </p:cNvSpPr>
                <p:nvPr/>
              </p:nvSpPr>
              <p:spPr bwMode="auto">
                <a:xfrm>
                  <a:off x="2738438" y="3074988"/>
                  <a:ext cx="225425" cy="15875"/>
                </a:xfrm>
                <a:custGeom>
                  <a:avLst/>
                  <a:gdLst>
                    <a:gd name="T0" fmla="*/ 0 w 142"/>
                    <a:gd name="T1" fmla="*/ 10 h 10"/>
                    <a:gd name="T2" fmla="*/ 0 w 142"/>
                    <a:gd name="T3" fmla="*/ 0 h 10"/>
                    <a:gd name="T4" fmla="*/ 142 w 142"/>
                    <a:gd name="T5" fmla="*/ 0 h 10"/>
                    <a:gd name="T6" fmla="*/ 142 w 142"/>
                    <a:gd name="T7" fmla="*/ 10 h 10"/>
                  </a:gdLst>
                  <a:ahLst/>
                  <a:cxnLst>
                    <a:cxn ang="0">
                      <a:pos x="T0" y="T1"/>
                    </a:cxn>
                    <a:cxn ang="0">
                      <a:pos x="T2" y="T3"/>
                    </a:cxn>
                    <a:cxn ang="0">
                      <a:pos x="T4" y="T5"/>
                    </a:cxn>
                    <a:cxn ang="0">
                      <a:pos x="T6" y="T7"/>
                    </a:cxn>
                  </a:cxnLst>
                  <a:rect l="0" t="0" r="r" b="b"/>
                  <a:pathLst>
                    <a:path w="142" h="10">
                      <a:moveTo>
                        <a:pt x="0" y="10"/>
                      </a:moveTo>
                      <a:lnTo>
                        <a:pt x="0" y="0"/>
                      </a:lnTo>
                      <a:lnTo>
                        <a:pt x="142" y="0"/>
                      </a:lnTo>
                      <a:lnTo>
                        <a:pt x="142" y="10"/>
                      </a:ln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Line 320">
                  <a:extLst>
                    <a:ext uri="{FF2B5EF4-FFF2-40B4-BE49-F238E27FC236}">
                      <a16:creationId xmlns:a16="http://schemas.microsoft.com/office/drawing/2014/main" id="{1343E704-6E14-43FA-A430-466A2962110B}"/>
                    </a:ext>
                  </a:extLst>
                </p:cNvPr>
                <p:cNvSpPr>
                  <a:spLocks noChangeShapeType="1"/>
                </p:cNvSpPr>
                <p:nvPr/>
              </p:nvSpPr>
              <p:spPr bwMode="auto">
                <a:xfrm>
                  <a:off x="2851150" y="3044826"/>
                  <a:ext cx="0" cy="46038"/>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1" name="Group 20">
              <a:extLst>
                <a:ext uri="{FF2B5EF4-FFF2-40B4-BE49-F238E27FC236}">
                  <a16:creationId xmlns:a16="http://schemas.microsoft.com/office/drawing/2014/main" id="{1358996A-EA88-48BC-9B83-DE3A74596973}"/>
                </a:ext>
              </a:extLst>
            </p:cNvPr>
            <p:cNvGrpSpPr/>
            <p:nvPr/>
          </p:nvGrpSpPr>
          <p:grpSpPr>
            <a:xfrm>
              <a:off x="726781" y="4174000"/>
              <a:ext cx="651710" cy="651710"/>
              <a:chOff x="3438525" y="2143125"/>
              <a:chExt cx="1397000" cy="1397000"/>
            </a:xfrm>
          </p:grpSpPr>
          <p:sp>
            <p:nvSpPr>
              <p:cNvPr id="22" name="Freeform 25" descr="This image is an icon of three people interacting. ">
                <a:extLst>
                  <a:ext uri="{FF2B5EF4-FFF2-40B4-BE49-F238E27FC236}">
                    <a16:creationId xmlns:a16="http://schemas.microsoft.com/office/drawing/2014/main" id="{40B3D9E3-FB50-4DB5-9EC1-B0A5C8747735}"/>
                  </a:ext>
                </a:extLst>
              </p:cNvPr>
              <p:cNvSpPr>
                <a:spLocks/>
              </p:cNvSpPr>
              <p:nvPr/>
            </p:nvSpPr>
            <p:spPr bwMode="auto">
              <a:xfrm>
                <a:off x="3438525" y="2143125"/>
                <a:ext cx="1397000" cy="1397000"/>
              </a:xfrm>
              <a:custGeom>
                <a:avLst/>
                <a:gdLst>
                  <a:gd name="T0" fmla="*/ 276 w 336"/>
                  <a:gd name="T1" fmla="*/ 276 h 336"/>
                  <a:gd name="T2" fmla="*/ 60 w 336"/>
                  <a:gd name="T3" fmla="*/ 276 h 336"/>
                  <a:gd name="T4" fmla="*/ 60 w 336"/>
                  <a:gd name="T5" fmla="*/ 60 h 336"/>
                  <a:gd name="T6" fmla="*/ 276 w 336"/>
                  <a:gd name="T7" fmla="*/ 60 h 336"/>
                  <a:gd name="T8" fmla="*/ 276 w 336"/>
                  <a:gd name="T9" fmla="*/ 276 h 336"/>
                </a:gdLst>
                <a:ahLst/>
                <a:cxnLst>
                  <a:cxn ang="0">
                    <a:pos x="T0" y="T1"/>
                  </a:cxn>
                  <a:cxn ang="0">
                    <a:pos x="T2" y="T3"/>
                  </a:cxn>
                  <a:cxn ang="0">
                    <a:pos x="T4" y="T5"/>
                  </a:cxn>
                  <a:cxn ang="0">
                    <a:pos x="T6" y="T7"/>
                  </a:cxn>
                  <a:cxn ang="0">
                    <a:pos x="T8" y="T9"/>
                  </a:cxn>
                </a:cxnLst>
                <a:rect l="0" t="0" r="r" b="b"/>
                <a:pathLst>
                  <a:path w="336" h="336">
                    <a:moveTo>
                      <a:pt x="276" y="276"/>
                    </a:moveTo>
                    <a:cubicBezTo>
                      <a:pt x="217" y="336"/>
                      <a:pt x="120" y="336"/>
                      <a:pt x="60" y="276"/>
                    </a:cubicBezTo>
                    <a:cubicBezTo>
                      <a:pt x="0" y="217"/>
                      <a:pt x="0" y="120"/>
                      <a:pt x="60" y="60"/>
                    </a:cubicBezTo>
                    <a:cubicBezTo>
                      <a:pt x="120" y="0"/>
                      <a:pt x="217" y="0"/>
                      <a:pt x="276" y="60"/>
                    </a:cubicBezTo>
                    <a:cubicBezTo>
                      <a:pt x="336" y="120"/>
                      <a:pt x="336" y="217"/>
                      <a:pt x="276" y="276"/>
                    </a:cubicBezTo>
                    <a:close/>
                  </a:path>
                </a:pathLst>
              </a:cu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23" name="Group 22">
                <a:extLst>
                  <a:ext uri="{FF2B5EF4-FFF2-40B4-BE49-F238E27FC236}">
                    <a16:creationId xmlns:a16="http://schemas.microsoft.com/office/drawing/2014/main" id="{80E448E9-8D3E-4E87-8BD9-BB0A5FCE4314}"/>
                  </a:ext>
                </a:extLst>
              </p:cNvPr>
              <p:cNvGrpSpPr/>
              <p:nvPr/>
            </p:nvGrpSpPr>
            <p:grpSpPr>
              <a:xfrm>
                <a:off x="3810316" y="2465099"/>
                <a:ext cx="613094" cy="674403"/>
                <a:chOff x="3398838" y="2895601"/>
                <a:chExt cx="346075" cy="346075"/>
              </a:xfrm>
            </p:grpSpPr>
            <p:sp>
              <p:nvSpPr>
                <p:cNvPr id="24" name="Freeform 49">
                  <a:extLst>
                    <a:ext uri="{FF2B5EF4-FFF2-40B4-BE49-F238E27FC236}">
                      <a16:creationId xmlns:a16="http://schemas.microsoft.com/office/drawing/2014/main" id="{900FD381-E04C-464E-9532-96CE76EC414D}"/>
                    </a:ext>
                  </a:extLst>
                </p:cNvPr>
                <p:cNvSpPr>
                  <a:spLocks/>
                </p:cNvSpPr>
                <p:nvPr/>
              </p:nvSpPr>
              <p:spPr bwMode="auto">
                <a:xfrm>
                  <a:off x="3398838"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50">
                  <a:extLst>
                    <a:ext uri="{FF2B5EF4-FFF2-40B4-BE49-F238E27FC236}">
                      <a16:creationId xmlns:a16="http://schemas.microsoft.com/office/drawing/2014/main" id="{0AAA747D-35DC-4EE0-9D32-BF78DC5D6FAA}"/>
                    </a:ext>
                  </a:extLst>
                </p:cNvPr>
                <p:cNvSpPr>
                  <a:spLocks/>
                </p:cNvSpPr>
                <p:nvPr/>
              </p:nvSpPr>
              <p:spPr bwMode="auto">
                <a:xfrm>
                  <a:off x="3467101"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Oval 51">
                  <a:extLst>
                    <a:ext uri="{FF2B5EF4-FFF2-40B4-BE49-F238E27FC236}">
                      <a16:creationId xmlns:a16="http://schemas.microsoft.com/office/drawing/2014/main" id="{503777B0-93DB-41FF-AF12-988F22D8EF07}"/>
                    </a:ext>
                  </a:extLst>
                </p:cNvPr>
                <p:cNvSpPr>
                  <a:spLocks noChangeArrowheads="1"/>
                </p:cNvSpPr>
                <p:nvPr/>
              </p:nvSpPr>
              <p:spPr bwMode="auto">
                <a:xfrm>
                  <a:off x="3429001"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52">
                  <a:extLst>
                    <a:ext uri="{FF2B5EF4-FFF2-40B4-BE49-F238E27FC236}">
                      <a16:creationId xmlns:a16="http://schemas.microsoft.com/office/drawing/2014/main" id="{5BECC3A3-CC8C-45CE-B1CA-43711BF0D286}"/>
                    </a:ext>
                  </a:extLst>
                </p:cNvPr>
                <p:cNvSpPr>
                  <a:spLocks/>
                </p:cNvSpPr>
                <p:nvPr/>
              </p:nvSpPr>
              <p:spPr bwMode="auto">
                <a:xfrm>
                  <a:off x="3429001"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Freeform 53">
                  <a:extLst>
                    <a:ext uri="{FF2B5EF4-FFF2-40B4-BE49-F238E27FC236}">
                      <a16:creationId xmlns:a16="http://schemas.microsoft.com/office/drawing/2014/main" id="{B5171D60-1DF1-499A-9F39-FC24C343ECBD}"/>
                    </a:ext>
                  </a:extLst>
                </p:cNvPr>
                <p:cNvSpPr>
                  <a:spLocks/>
                </p:cNvSpPr>
                <p:nvPr/>
              </p:nvSpPr>
              <p:spPr bwMode="auto">
                <a:xfrm>
                  <a:off x="3594101"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54">
                  <a:extLst>
                    <a:ext uri="{FF2B5EF4-FFF2-40B4-BE49-F238E27FC236}">
                      <a16:creationId xmlns:a16="http://schemas.microsoft.com/office/drawing/2014/main" id="{CFD9B5F6-AFF8-4993-89AE-D69E672105FD}"/>
                    </a:ext>
                  </a:extLst>
                </p:cNvPr>
                <p:cNvSpPr>
                  <a:spLocks/>
                </p:cNvSpPr>
                <p:nvPr/>
              </p:nvSpPr>
              <p:spPr bwMode="auto">
                <a:xfrm>
                  <a:off x="3662363"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Oval 55">
                  <a:extLst>
                    <a:ext uri="{FF2B5EF4-FFF2-40B4-BE49-F238E27FC236}">
                      <a16:creationId xmlns:a16="http://schemas.microsoft.com/office/drawing/2014/main" id="{36BFA32B-FA26-4754-93F4-487DE832F58B}"/>
                    </a:ext>
                  </a:extLst>
                </p:cNvPr>
                <p:cNvSpPr>
                  <a:spLocks noChangeArrowheads="1"/>
                </p:cNvSpPr>
                <p:nvPr/>
              </p:nvSpPr>
              <p:spPr bwMode="auto">
                <a:xfrm>
                  <a:off x="3624263"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Freeform 56">
                  <a:extLst>
                    <a:ext uri="{FF2B5EF4-FFF2-40B4-BE49-F238E27FC236}">
                      <a16:creationId xmlns:a16="http://schemas.microsoft.com/office/drawing/2014/main" id="{303EC14D-2E2D-4E85-BB11-A039F98B7AB5}"/>
                    </a:ext>
                  </a:extLst>
                </p:cNvPr>
                <p:cNvSpPr>
                  <a:spLocks/>
                </p:cNvSpPr>
                <p:nvPr/>
              </p:nvSpPr>
              <p:spPr bwMode="auto">
                <a:xfrm>
                  <a:off x="3624263"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57">
                  <a:extLst>
                    <a:ext uri="{FF2B5EF4-FFF2-40B4-BE49-F238E27FC236}">
                      <a16:creationId xmlns:a16="http://schemas.microsoft.com/office/drawing/2014/main" id="{E13CAB86-D647-424D-B8CD-E02875AB75EA}"/>
                    </a:ext>
                  </a:extLst>
                </p:cNvPr>
                <p:cNvSpPr>
                  <a:spLocks/>
                </p:cNvSpPr>
                <p:nvPr/>
              </p:nvSpPr>
              <p:spPr bwMode="auto">
                <a:xfrm>
                  <a:off x="3497263" y="3181351"/>
                  <a:ext cx="82550" cy="60325"/>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58">
                  <a:extLst>
                    <a:ext uri="{FF2B5EF4-FFF2-40B4-BE49-F238E27FC236}">
                      <a16:creationId xmlns:a16="http://schemas.microsoft.com/office/drawing/2014/main" id="{B7261918-764A-4F85-9EEF-5EB3BA32E0C1}"/>
                    </a:ext>
                  </a:extLst>
                </p:cNvPr>
                <p:cNvSpPr>
                  <a:spLocks/>
                </p:cNvSpPr>
                <p:nvPr/>
              </p:nvSpPr>
              <p:spPr bwMode="auto">
                <a:xfrm>
                  <a:off x="3563938" y="3181351"/>
                  <a:ext cx="82550" cy="60325"/>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Oval 59">
                  <a:extLst>
                    <a:ext uri="{FF2B5EF4-FFF2-40B4-BE49-F238E27FC236}">
                      <a16:creationId xmlns:a16="http://schemas.microsoft.com/office/drawing/2014/main" id="{0E109123-F859-4F4E-8CD0-F7BB960AF24E}"/>
                    </a:ext>
                  </a:extLst>
                </p:cNvPr>
                <p:cNvSpPr>
                  <a:spLocks noChangeArrowheads="1"/>
                </p:cNvSpPr>
                <p:nvPr/>
              </p:nvSpPr>
              <p:spPr bwMode="auto">
                <a:xfrm>
                  <a:off x="3527426" y="3090864"/>
                  <a:ext cx="88900"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Freeform 60">
                  <a:extLst>
                    <a:ext uri="{FF2B5EF4-FFF2-40B4-BE49-F238E27FC236}">
                      <a16:creationId xmlns:a16="http://schemas.microsoft.com/office/drawing/2014/main" id="{4C0C0DDF-7D59-46B7-B96E-6172A73F8EB6}"/>
                    </a:ext>
                  </a:extLst>
                </p:cNvPr>
                <p:cNvSpPr>
                  <a:spLocks/>
                </p:cNvSpPr>
                <p:nvPr/>
              </p:nvSpPr>
              <p:spPr bwMode="auto">
                <a:xfrm>
                  <a:off x="3527426" y="3124201"/>
                  <a:ext cx="88900" cy="15875"/>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Line 61">
                  <a:extLst>
                    <a:ext uri="{FF2B5EF4-FFF2-40B4-BE49-F238E27FC236}">
                      <a16:creationId xmlns:a16="http://schemas.microsoft.com/office/drawing/2014/main" id="{B11953D6-9857-4A56-A60D-A53A04E59E59}"/>
                    </a:ext>
                  </a:extLst>
                </p:cNvPr>
                <p:cNvSpPr>
                  <a:spLocks noChangeShapeType="1"/>
                </p:cNvSpPr>
                <p:nvPr/>
              </p:nvSpPr>
              <p:spPr bwMode="auto">
                <a:xfrm>
                  <a:off x="34512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 name="Line 62">
                  <a:extLst>
                    <a:ext uri="{FF2B5EF4-FFF2-40B4-BE49-F238E27FC236}">
                      <a16:creationId xmlns:a16="http://schemas.microsoft.com/office/drawing/2014/main" id="{1C2A1C5E-D452-4250-A462-D29A31FF5CF8}"/>
                    </a:ext>
                  </a:extLst>
                </p:cNvPr>
                <p:cNvSpPr>
                  <a:spLocks noChangeShapeType="1"/>
                </p:cNvSpPr>
                <p:nvPr/>
              </p:nvSpPr>
              <p:spPr bwMode="auto">
                <a:xfrm flipH="1">
                  <a:off x="36544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8" name="Group 37">
              <a:extLst>
                <a:ext uri="{FF2B5EF4-FFF2-40B4-BE49-F238E27FC236}">
                  <a16:creationId xmlns:a16="http://schemas.microsoft.com/office/drawing/2014/main" id="{AE196388-4F72-4D90-94F1-AEE1648035B5}"/>
                </a:ext>
              </a:extLst>
            </p:cNvPr>
            <p:cNvGrpSpPr/>
            <p:nvPr/>
          </p:nvGrpSpPr>
          <p:grpSpPr>
            <a:xfrm>
              <a:off x="756034" y="5114515"/>
              <a:ext cx="593205" cy="593945"/>
              <a:chOff x="2690812" y="4162425"/>
              <a:chExt cx="1271588" cy="1273175"/>
            </a:xfrm>
          </p:grpSpPr>
          <p:sp>
            <p:nvSpPr>
              <p:cNvPr id="39" name="Oval 24" descr="This image is an icon of three people and a globe.">
                <a:extLst>
                  <a:ext uri="{FF2B5EF4-FFF2-40B4-BE49-F238E27FC236}">
                    <a16:creationId xmlns:a16="http://schemas.microsoft.com/office/drawing/2014/main" id="{037EDB3C-87C4-4FA9-9513-4A8E2BA33F9A}"/>
                  </a:ext>
                </a:extLst>
              </p:cNvPr>
              <p:cNvSpPr>
                <a:spLocks noChangeArrowheads="1"/>
              </p:cNvSpPr>
              <p:nvPr/>
            </p:nvSpPr>
            <p:spPr bwMode="auto">
              <a:xfrm>
                <a:off x="2690812" y="4162425"/>
                <a:ext cx="1271588" cy="1273175"/>
              </a:xfrm>
              <a:prstGeom prst="ellipse">
                <a:avLst/>
              </a:pr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40" name="Group 39">
                <a:extLst>
                  <a:ext uri="{FF2B5EF4-FFF2-40B4-BE49-F238E27FC236}">
                    <a16:creationId xmlns:a16="http://schemas.microsoft.com/office/drawing/2014/main" id="{D8E4B96B-58FD-4E6A-AF13-C5020615E0FE}"/>
                  </a:ext>
                </a:extLst>
              </p:cNvPr>
              <p:cNvGrpSpPr/>
              <p:nvPr/>
            </p:nvGrpSpPr>
            <p:grpSpPr>
              <a:xfrm>
                <a:off x="3011359" y="4426329"/>
                <a:ext cx="610282" cy="674403"/>
                <a:chOff x="4841875" y="2895601"/>
                <a:chExt cx="344488" cy="346075"/>
              </a:xfrm>
            </p:grpSpPr>
            <p:sp>
              <p:nvSpPr>
                <p:cNvPr id="41" name="Freeform 258">
                  <a:extLst>
                    <a:ext uri="{FF2B5EF4-FFF2-40B4-BE49-F238E27FC236}">
                      <a16:creationId xmlns:a16="http://schemas.microsoft.com/office/drawing/2014/main" id="{9171BF0F-A8C1-40E4-8B5E-018BF6635098}"/>
                    </a:ext>
                  </a:extLst>
                </p:cNvPr>
                <p:cNvSpPr>
                  <a:spLocks/>
                </p:cNvSpPr>
                <p:nvPr/>
              </p:nvSpPr>
              <p:spPr bwMode="auto">
                <a:xfrm>
                  <a:off x="4916488" y="2895601"/>
                  <a:ext cx="195263" cy="195263"/>
                </a:xfrm>
                <a:custGeom>
                  <a:avLst/>
                  <a:gdLst>
                    <a:gd name="T0" fmla="*/ 52 w 52"/>
                    <a:gd name="T1" fmla="*/ 26 h 52"/>
                    <a:gd name="T2" fmla="*/ 26 w 52"/>
                    <a:gd name="T3" fmla="*/ 52 h 52"/>
                    <a:gd name="T4" fmla="*/ 0 w 52"/>
                    <a:gd name="T5" fmla="*/ 25 h 52"/>
                    <a:gd name="T6" fmla="*/ 25 w 52"/>
                    <a:gd name="T7" fmla="*/ 0 h 52"/>
                    <a:gd name="T8" fmla="*/ 26 w 52"/>
                    <a:gd name="T9" fmla="*/ 0 h 52"/>
                    <a:gd name="T10" fmla="*/ 52 w 52"/>
                    <a:gd name="T11" fmla="*/ 26 h 52"/>
                  </a:gdLst>
                  <a:ahLst/>
                  <a:cxnLst>
                    <a:cxn ang="0">
                      <a:pos x="T0" y="T1"/>
                    </a:cxn>
                    <a:cxn ang="0">
                      <a:pos x="T2" y="T3"/>
                    </a:cxn>
                    <a:cxn ang="0">
                      <a:pos x="T4" y="T5"/>
                    </a:cxn>
                    <a:cxn ang="0">
                      <a:pos x="T6" y="T7"/>
                    </a:cxn>
                    <a:cxn ang="0">
                      <a:pos x="T8" y="T9"/>
                    </a:cxn>
                    <a:cxn ang="0">
                      <a:pos x="T10" y="T11"/>
                    </a:cxn>
                  </a:cxnLst>
                  <a:rect l="0" t="0" r="r" b="b"/>
                  <a:pathLst>
                    <a:path w="52" h="52">
                      <a:moveTo>
                        <a:pt x="52" y="26"/>
                      </a:moveTo>
                      <a:cubicBezTo>
                        <a:pt x="52" y="40"/>
                        <a:pt x="40" y="52"/>
                        <a:pt x="26" y="52"/>
                      </a:cubicBezTo>
                      <a:cubicBezTo>
                        <a:pt x="12" y="52"/>
                        <a:pt x="0" y="40"/>
                        <a:pt x="0" y="25"/>
                      </a:cubicBezTo>
                      <a:cubicBezTo>
                        <a:pt x="0" y="11"/>
                        <a:pt x="11" y="1"/>
                        <a:pt x="25" y="0"/>
                      </a:cubicBezTo>
                      <a:cubicBezTo>
                        <a:pt x="25" y="0"/>
                        <a:pt x="26" y="0"/>
                        <a:pt x="26" y="0"/>
                      </a:cubicBezTo>
                      <a:cubicBezTo>
                        <a:pt x="40" y="0"/>
                        <a:pt x="52" y="11"/>
                        <a:pt x="52" y="26"/>
                      </a:cubicBezTo>
                      <a:close/>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Freeform 259">
                  <a:extLst>
                    <a:ext uri="{FF2B5EF4-FFF2-40B4-BE49-F238E27FC236}">
                      <a16:creationId xmlns:a16="http://schemas.microsoft.com/office/drawing/2014/main" id="{B64E9334-097C-4CB9-9617-46C8650E4344}"/>
                    </a:ext>
                  </a:extLst>
                </p:cNvPr>
                <p:cNvSpPr>
                  <a:spLocks/>
                </p:cNvSpPr>
                <p:nvPr/>
              </p:nvSpPr>
              <p:spPr bwMode="auto">
                <a:xfrm>
                  <a:off x="4957763" y="2895601"/>
                  <a:ext cx="52388" cy="195263"/>
                </a:xfrm>
                <a:custGeom>
                  <a:avLst/>
                  <a:gdLst>
                    <a:gd name="T0" fmla="*/ 14 w 14"/>
                    <a:gd name="T1" fmla="*/ 0 h 52"/>
                    <a:gd name="T2" fmla="*/ 14 w 14"/>
                    <a:gd name="T3" fmla="*/ 52 h 52"/>
                  </a:gdLst>
                  <a:ahLst/>
                  <a:cxnLst>
                    <a:cxn ang="0">
                      <a:pos x="T0" y="T1"/>
                    </a:cxn>
                    <a:cxn ang="0">
                      <a:pos x="T2" y="T3"/>
                    </a:cxn>
                  </a:cxnLst>
                  <a:rect l="0" t="0" r="r" b="b"/>
                  <a:pathLst>
                    <a:path w="14" h="52">
                      <a:moveTo>
                        <a:pt x="14" y="0"/>
                      </a:moveTo>
                      <a:cubicBezTo>
                        <a:pt x="0" y="15"/>
                        <a:pt x="0" y="34"/>
                        <a:pt x="14"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Freeform 260">
                  <a:extLst>
                    <a:ext uri="{FF2B5EF4-FFF2-40B4-BE49-F238E27FC236}">
                      <a16:creationId xmlns:a16="http://schemas.microsoft.com/office/drawing/2014/main" id="{B9A1BA9E-445A-47A3-ADC3-32683BF486B0}"/>
                    </a:ext>
                  </a:extLst>
                </p:cNvPr>
                <p:cNvSpPr>
                  <a:spLocks/>
                </p:cNvSpPr>
                <p:nvPr/>
              </p:nvSpPr>
              <p:spPr bwMode="auto">
                <a:xfrm>
                  <a:off x="5018088" y="2895601"/>
                  <a:ext cx="52388" cy="195263"/>
                </a:xfrm>
                <a:custGeom>
                  <a:avLst/>
                  <a:gdLst>
                    <a:gd name="T0" fmla="*/ 0 w 14"/>
                    <a:gd name="T1" fmla="*/ 0 h 52"/>
                    <a:gd name="T2" fmla="*/ 0 w 14"/>
                    <a:gd name="T3" fmla="*/ 52 h 52"/>
                  </a:gdLst>
                  <a:ahLst/>
                  <a:cxnLst>
                    <a:cxn ang="0">
                      <a:pos x="T0" y="T1"/>
                    </a:cxn>
                    <a:cxn ang="0">
                      <a:pos x="T2" y="T3"/>
                    </a:cxn>
                  </a:cxnLst>
                  <a:rect l="0" t="0" r="r" b="b"/>
                  <a:pathLst>
                    <a:path w="14" h="52">
                      <a:moveTo>
                        <a:pt x="0" y="0"/>
                      </a:moveTo>
                      <a:cubicBezTo>
                        <a:pt x="14" y="15"/>
                        <a:pt x="14" y="34"/>
                        <a:pt x="0"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Line 261">
                  <a:extLst>
                    <a:ext uri="{FF2B5EF4-FFF2-40B4-BE49-F238E27FC236}">
                      <a16:creationId xmlns:a16="http://schemas.microsoft.com/office/drawing/2014/main" id="{C3A77B5D-68B1-4090-BBC4-B0E5DCEC1455}"/>
                    </a:ext>
                  </a:extLst>
                </p:cNvPr>
                <p:cNvSpPr>
                  <a:spLocks noChangeShapeType="1"/>
                </p:cNvSpPr>
                <p:nvPr/>
              </p:nvSpPr>
              <p:spPr bwMode="auto">
                <a:xfrm>
                  <a:off x="4932363" y="3044826"/>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Line 262">
                  <a:extLst>
                    <a:ext uri="{FF2B5EF4-FFF2-40B4-BE49-F238E27FC236}">
                      <a16:creationId xmlns:a16="http://schemas.microsoft.com/office/drawing/2014/main" id="{1A7BA1EA-CD95-424F-8A0A-F35B3CB9BAC4}"/>
                    </a:ext>
                  </a:extLst>
                </p:cNvPr>
                <p:cNvSpPr>
                  <a:spLocks noChangeShapeType="1"/>
                </p:cNvSpPr>
                <p:nvPr/>
              </p:nvSpPr>
              <p:spPr bwMode="auto">
                <a:xfrm>
                  <a:off x="4932363" y="2940051"/>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Line 263">
                  <a:extLst>
                    <a:ext uri="{FF2B5EF4-FFF2-40B4-BE49-F238E27FC236}">
                      <a16:creationId xmlns:a16="http://schemas.microsoft.com/office/drawing/2014/main" id="{31E345C1-BFCC-4770-880A-DBB426F702D6}"/>
                    </a:ext>
                  </a:extLst>
                </p:cNvPr>
                <p:cNvSpPr>
                  <a:spLocks noChangeShapeType="1"/>
                </p:cNvSpPr>
                <p:nvPr/>
              </p:nvSpPr>
              <p:spPr bwMode="auto">
                <a:xfrm>
                  <a:off x="4916488" y="2992438"/>
                  <a:ext cx="195263"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Oval 264">
                  <a:extLst>
                    <a:ext uri="{FF2B5EF4-FFF2-40B4-BE49-F238E27FC236}">
                      <a16:creationId xmlns:a16="http://schemas.microsoft.com/office/drawing/2014/main" id="{19215AFA-FCFF-4C23-9FA1-5D129B00D1AB}"/>
                    </a:ext>
                  </a:extLst>
                </p:cNvPr>
                <p:cNvSpPr>
                  <a:spLocks noChangeArrowheads="1"/>
                </p:cNvSpPr>
                <p:nvPr/>
              </p:nvSpPr>
              <p:spPr bwMode="auto">
                <a:xfrm>
                  <a:off x="4864100"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Oval 265">
                  <a:extLst>
                    <a:ext uri="{FF2B5EF4-FFF2-40B4-BE49-F238E27FC236}">
                      <a16:creationId xmlns:a16="http://schemas.microsoft.com/office/drawing/2014/main" id="{BD2367C6-5620-4A86-9127-9FEB49685C96}"/>
                    </a:ext>
                  </a:extLst>
                </p:cNvPr>
                <p:cNvSpPr>
                  <a:spLocks noChangeArrowheads="1"/>
                </p:cNvSpPr>
                <p:nvPr/>
              </p:nvSpPr>
              <p:spPr bwMode="auto">
                <a:xfrm>
                  <a:off x="4976813"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Oval 266">
                  <a:extLst>
                    <a:ext uri="{FF2B5EF4-FFF2-40B4-BE49-F238E27FC236}">
                      <a16:creationId xmlns:a16="http://schemas.microsoft.com/office/drawing/2014/main" id="{DAEB3F93-9D9D-4620-87D0-9DEB1033E91A}"/>
                    </a:ext>
                  </a:extLst>
                </p:cNvPr>
                <p:cNvSpPr>
                  <a:spLocks noChangeArrowheads="1"/>
                </p:cNvSpPr>
                <p:nvPr/>
              </p:nvSpPr>
              <p:spPr bwMode="auto">
                <a:xfrm>
                  <a:off x="5089525"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267">
                  <a:extLst>
                    <a:ext uri="{FF2B5EF4-FFF2-40B4-BE49-F238E27FC236}">
                      <a16:creationId xmlns:a16="http://schemas.microsoft.com/office/drawing/2014/main" id="{39E2F49B-9389-47F1-9AD1-A580B79C3758}"/>
                    </a:ext>
                  </a:extLst>
                </p:cNvPr>
                <p:cNvSpPr>
                  <a:spLocks/>
                </p:cNvSpPr>
                <p:nvPr/>
              </p:nvSpPr>
              <p:spPr bwMode="auto">
                <a:xfrm>
                  <a:off x="4841875" y="3181351"/>
                  <a:ext cx="344488" cy="60325"/>
                </a:xfrm>
                <a:custGeom>
                  <a:avLst/>
                  <a:gdLst>
                    <a:gd name="T0" fmla="*/ 76 w 92"/>
                    <a:gd name="T1" fmla="*/ 0 h 16"/>
                    <a:gd name="T2" fmla="*/ 61 w 92"/>
                    <a:gd name="T3" fmla="*/ 11 h 16"/>
                    <a:gd name="T4" fmla="*/ 46 w 92"/>
                    <a:gd name="T5" fmla="*/ 0 h 16"/>
                    <a:gd name="T6" fmla="*/ 31 w 92"/>
                    <a:gd name="T7" fmla="*/ 11 h 16"/>
                    <a:gd name="T8" fmla="*/ 16 w 92"/>
                    <a:gd name="T9" fmla="*/ 0 h 16"/>
                    <a:gd name="T10" fmla="*/ 0 w 92"/>
                    <a:gd name="T11" fmla="*/ 16 h 16"/>
                    <a:gd name="T12" fmla="*/ 92 w 92"/>
                    <a:gd name="T13" fmla="*/ 16 h 16"/>
                    <a:gd name="T14" fmla="*/ 76 w 9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6">
                      <a:moveTo>
                        <a:pt x="76" y="0"/>
                      </a:moveTo>
                      <a:cubicBezTo>
                        <a:pt x="69" y="0"/>
                        <a:pt x="63" y="4"/>
                        <a:pt x="61" y="11"/>
                      </a:cubicBezTo>
                      <a:cubicBezTo>
                        <a:pt x="59" y="4"/>
                        <a:pt x="53" y="0"/>
                        <a:pt x="46" y="0"/>
                      </a:cubicBezTo>
                      <a:cubicBezTo>
                        <a:pt x="39" y="0"/>
                        <a:pt x="33" y="4"/>
                        <a:pt x="31" y="11"/>
                      </a:cubicBezTo>
                      <a:cubicBezTo>
                        <a:pt x="29" y="4"/>
                        <a:pt x="23" y="0"/>
                        <a:pt x="16" y="0"/>
                      </a:cubicBezTo>
                      <a:cubicBezTo>
                        <a:pt x="7" y="0"/>
                        <a:pt x="0" y="8"/>
                        <a:pt x="0" y="16"/>
                      </a:cubicBezTo>
                      <a:cubicBezTo>
                        <a:pt x="92" y="16"/>
                        <a:pt x="92" y="16"/>
                        <a:pt x="92" y="16"/>
                      </a:cubicBezTo>
                      <a:cubicBezTo>
                        <a:pt x="92" y="8"/>
                        <a:pt x="85" y="0"/>
                        <a:pt x="76" y="0"/>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pic>
        <p:nvPicPr>
          <p:cNvPr id="163" name="Picture 162" descr="This image is of two sets of hands putting puzzle pieces together. ">
            <a:extLst>
              <a:ext uri="{FF2B5EF4-FFF2-40B4-BE49-F238E27FC236}">
                <a16:creationId xmlns:a16="http://schemas.microsoft.com/office/drawing/2014/main" id="{AB835B29-19DB-41C9-9C29-FB52358C44C7}"/>
              </a:ext>
            </a:extLst>
          </p:cNvPr>
          <p:cNvPicPr>
            <a:picLocks noChangeAspect="1"/>
          </p:cNvPicPr>
          <p:nvPr/>
        </p:nvPicPr>
        <p:blipFill rotWithShape="1">
          <a:blip r:embed="rId3"/>
          <a:srcRect r="15224"/>
          <a:stretch/>
        </p:blipFill>
        <p:spPr>
          <a:xfrm>
            <a:off x="7548019" y="0"/>
            <a:ext cx="4643982" cy="6858000"/>
          </a:xfrm>
          <a:prstGeom prst="rect">
            <a:avLst/>
          </a:prstGeom>
        </p:spPr>
      </p:pic>
      <p:grpSp>
        <p:nvGrpSpPr>
          <p:cNvPr id="2" name="Group 1">
            <a:extLst>
              <a:ext uri="{FF2B5EF4-FFF2-40B4-BE49-F238E27FC236}">
                <a16:creationId xmlns:a16="http://schemas.microsoft.com/office/drawing/2014/main" id="{3A8A5736-1423-D981-5607-BDD86FB3A744}"/>
              </a:ext>
              <a:ext uri="{C183D7F6-B498-43B3-948B-1728B52AA6E4}">
                <adec:decorative xmlns:adec="http://schemas.microsoft.com/office/drawing/2017/decorative" val="1"/>
              </a:ext>
            </a:extLst>
          </p:cNvPr>
          <p:cNvGrpSpPr/>
          <p:nvPr/>
        </p:nvGrpSpPr>
        <p:grpSpPr>
          <a:xfrm>
            <a:off x="474532" y="1135992"/>
            <a:ext cx="651710" cy="2416471"/>
            <a:chOff x="726781" y="3291989"/>
            <a:chExt cx="651710" cy="2416471"/>
          </a:xfrm>
        </p:grpSpPr>
        <p:grpSp>
          <p:nvGrpSpPr>
            <p:cNvPr id="51" name="Group 50">
              <a:extLst>
                <a:ext uri="{FF2B5EF4-FFF2-40B4-BE49-F238E27FC236}">
                  <a16:creationId xmlns:a16="http://schemas.microsoft.com/office/drawing/2014/main" id="{4B0EDF96-CE8E-8FFC-939D-C1CF52476F15}"/>
                </a:ext>
              </a:extLst>
            </p:cNvPr>
            <p:cNvGrpSpPr/>
            <p:nvPr/>
          </p:nvGrpSpPr>
          <p:grpSpPr>
            <a:xfrm>
              <a:off x="755664" y="3291989"/>
              <a:ext cx="593945" cy="593205"/>
              <a:chOff x="5459412" y="1395413"/>
              <a:chExt cx="1273175" cy="1271588"/>
            </a:xfrm>
          </p:grpSpPr>
          <p:sp>
            <p:nvSpPr>
              <p:cNvPr id="83" name="Oval 26" descr="This image is an icon of one person interacting with three people.">
                <a:extLst>
                  <a:ext uri="{FF2B5EF4-FFF2-40B4-BE49-F238E27FC236}">
                    <a16:creationId xmlns:a16="http://schemas.microsoft.com/office/drawing/2014/main" id="{FF131394-1259-E4EA-DA67-7798DC66A4B1}"/>
                  </a:ext>
                </a:extLst>
              </p:cNvPr>
              <p:cNvSpPr>
                <a:spLocks noChangeArrowheads="1"/>
              </p:cNvSpPr>
              <p:nvPr/>
            </p:nvSpPr>
            <p:spPr bwMode="auto">
              <a:xfrm>
                <a:off x="5459412" y="1395413"/>
                <a:ext cx="1273175" cy="1271588"/>
              </a:xfrm>
              <a:prstGeom prst="ellipse">
                <a:avLst/>
              </a:pr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84" name="Group 83">
                <a:extLst>
                  <a:ext uri="{FF2B5EF4-FFF2-40B4-BE49-F238E27FC236}">
                    <a16:creationId xmlns:a16="http://schemas.microsoft.com/office/drawing/2014/main" id="{18130D7B-E712-6D7E-7A8C-BD00A78AB3E2}"/>
                  </a:ext>
                </a:extLst>
              </p:cNvPr>
              <p:cNvGrpSpPr/>
              <p:nvPr/>
            </p:nvGrpSpPr>
            <p:grpSpPr>
              <a:xfrm>
                <a:off x="5781307" y="1569650"/>
                <a:ext cx="584972" cy="674404"/>
                <a:chOff x="2686050" y="2895601"/>
                <a:chExt cx="330200" cy="346075"/>
              </a:xfrm>
            </p:grpSpPr>
            <p:sp>
              <p:nvSpPr>
                <p:cNvPr id="85" name="Oval 309">
                  <a:extLst>
                    <a:ext uri="{FF2B5EF4-FFF2-40B4-BE49-F238E27FC236}">
                      <a16:creationId xmlns:a16="http://schemas.microsoft.com/office/drawing/2014/main" id="{79FBBB35-28F6-6215-3845-5BEDC6570616}"/>
                    </a:ext>
                  </a:extLst>
                </p:cNvPr>
                <p:cNvSpPr>
                  <a:spLocks noChangeArrowheads="1"/>
                </p:cNvSpPr>
                <p:nvPr/>
              </p:nvSpPr>
              <p:spPr bwMode="auto">
                <a:xfrm>
                  <a:off x="2809875" y="2895601"/>
                  <a:ext cx="82550" cy="8255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Freeform 310">
                  <a:extLst>
                    <a:ext uri="{FF2B5EF4-FFF2-40B4-BE49-F238E27FC236}">
                      <a16:creationId xmlns:a16="http://schemas.microsoft.com/office/drawing/2014/main" id="{48C70BB8-3574-1DC3-BB1C-53A078C13D1A}"/>
                    </a:ext>
                  </a:extLst>
                </p:cNvPr>
                <p:cNvSpPr>
                  <a:spLocks/>
                </p:cNvSpPr>
                <p:nvPr/>
              </p:nvSpPr>
              <p:spPr bwMode="auto">
                <a:xfrm>
                  <a:off x="2782888" y="2978151"/>
                  <a:ext cx="134938" cy="66675"/>
                </a:xfrm>
                <a:custGeom>
                  <a:avLst/>
                  <a:gdLst>
                    <a:gd name="T0" fmla="*/ 36 w 36"/>
                    <a:gd name="T1" fmla="*/ 18 h 18"/>
                    <a:gd name="T2" fmla="*/ 0 w 36"/>
                    <a:gd name="T3" fmla="*/ 18 h 18"/>
                    <a:gd name="T4" fmla="*/ 18 w 36"/>
                    <a:gd name="T5" fmla="*/ 0 h 18"/>
                    <a:gd name="T6" fmla="*/ 36 w 36"/>
                    <a:gd name="T7" fmla="*/ 18 h 18"/>
                  </a:gdLst>
                  <a:ahLst/>
                  <a:cxnLst>
                    <a:cxn ang="0">
                      <a:pos x="T0" y="T1"/>
                    </a:cxn>
                    <a:cxn ang="0">
                      <a:pos x="T2" y="T3"/>
                    </a:cxn>
                    <a:cxn ang="0">
                      <a:pos x="T4" y="T5"/>
                    </a:cxn>
                    <a:cxn ang="0">
                      <a:pos x="T6" y="T7"/>
                    </a:cxn>
                  </a:cxnLst>
                  <a:rect l="0" t="0" r="r" b="b"/>
                  <a:pathLst>
                    <a:path w="36" h="18">
                      <a:moveTo>
                        <a:pt x="36" y="18"/>
                      </a:moveTo>
                      <a:cubicBezTo>
                        <a:pt x="0" y="18"/>
                        <a:pt x="0" y="18"/>
                        <a:pt x="0" y="18"/>
                      </a:cubicBezTo>
                      <a:cubicBezTo>
                        <a:pt x="0" y="8"/>
                        <a:pt x="8" y="0"/>
                        <a:pt x="18" y="0"/>
                      </a:cubicBezTo>
                      <a:cubicBezTo>
                        <a:pt x="28" y="0"/>
                        <a:pt x="36" y="8"/>
                        <a:pt x="36" y="18"/>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Oval 311">
                  <a:extLst>
                    <a:ext uri="{FF2B5EF4-FFF2-40B4-BE49-F238E27FC236}">
                      <a16:creationId xmlns:a16="http://schemas.microsoft.com/office/drawing/2014/main" id="{1796B306-F72E-E034-42B9-56107622BE5A}"/>
                    </a:ext>
                  </a:extLst>
                </p:cNvPr>
                <p:cNvSpPr>
                  <a:spLocks noChangeArrowheads="1"/>
                </p:cNvSpPr>
                <p:nvPr/>
              </p:nvSpPr>
              <p:spPr bwMode="auto">
                <a:xfrm>
                  <a:off x="2708275"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 name="Freeform 312">
                  <a:extLst>
                    <a:ext uri="{FF2B5EF4-FFF2-40B4-BE49-F238E27FC236}">
                      <a16:creationId xmlns:a16="http://schemas.microsoft.com/office/drawing/2014/main" id="{A1C69645-2D7F-AC2E-578B-F4AAE9A22081}"/>
                    </a:ext>
                  </a:extLst>
                </p:cNvPr>
                <p:cNvSpPr>
                  <a:spLocks/>
                </p:cNvSpPr>
                <p:nvPr/>
              </p:nvSpPr>
              <p:spPr bwMode="auto">
                <a:xfrm>
                  <a:off x="2686050"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Oval 313">
                  <a:extLst>
                    <a:ext uri="{FF2B5EF4-FFF2-40B4-BE49-F238E27FC236}">
                      <a16:creationId xmlns:a16="http://schemas.microsoft.com/office/drawing/2014/main" id="{9F41A7B6-C335-E582-5F23-1182E2C8AF89}"/>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Freeform 314">
                  <a:extLst>
                    <a:ext uri="{FF2B5EF4-FFF2-40B4-BE49-F238E27FC236}">
                      <a16:creationId xmlns:a16="http://schemas.microsoft.com/office/drawing/2014/main" id="{0B9DC23B-3CE8-3102-F7CC-54DBDCC45C51}"/>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 name="Oval 315">
                  <a:extLst>
                    <a:ext uri="{FF2B5EF4-FFF2-40B4-BE49-F238E27FC236}">
                      <a16:creationId xmlns:a16="http://schemas.microsoft.com/office/drawing/2014/main" id="{7D0CE555-20B1-8064-C275-155D4F4F6B92}"/>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Freeform 316">
                  <a:extLst>
                    <a:ext uri="{FF2B5EF4-FFF2-40B4-BE49-F238E27FC236}">
                      <a16:creationId xmlns:a16="http://schemas.microsoft.com/office/drawing/2014/main" id="{A0AECD9E-7E39-80AB-E482-9CFDBD97C9C0}"/>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 name="Oval 317">
                  <a:extLst>
                    <a:ext uri="{FF2B5EF4-FFF2-40B4-BE49-F238E27FC236}">
                      <a16:creationId xmlns:a16="http://schemas.microsoft.com/office/drawing/2014/main" id="{0D21F7BA-733E-9B17-42F0-0FF77ABE8D1A}"/>
                    </a:ext>
                  </a:extLst>
                </p:cNvPr>
                <p:cNvSpPr>
                  <a:spLocks noChangeArrowheads="1"/>
                </p:cNvSpPr>
                <p:nvPr/>
              </p:nvSpPr>
              <p:spPr bwMode="auto">
                <a:xfrm>
                  <a:off x="2820988"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Freeform 318">
                  <a:extLst>
                    <a:ext uri="{FF2B5EF4-FFF2-40B4-BE49-F238E27FC236}">
                      <a16:creationId xmlns:a16="http://schemas.microsoft.com/office/drawing/2014/main" id="{8FC1B746-902B-B3F9-DD5F-BE5CFF2F9A1F}"/>
                    </a:ext>
                  </a:extLst>
                </p:cNvPr>
                <p:cNvSpPr>
                  <a:spLocks/>
                </p:cNvSpPr>
                <p:nvPr/>
              </p:nvSpPr>
              <p:spPr bwMode="auto">
                <a:xfrm>
                  <a:off x="2798763"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 name="Freeform 319">
                  <a:extLst>
                    <a:ext uri="{FF2B5EF4-FFF2-40B4-BE49-F238E27FC236}">
                      <a16:creationId xmlns:a16="http://schemas.microsoft.com/office/drawing/2014/main" id="{F73DD7AE-25E4-2356-EAA5-37467459EFAD}"/>
                    </a:ext>
                  </a:extLst>
                </p:cNvPr>
                <p:cNvSpPr>
                  <a:spLocks/>
                </p:cNvSpPr>
                <p:nvPr/>
              </p:nvSpPr>
              <p:spPr bwMode="auto">
                <a:xfrm>
                  <a:off x="2738438" y="3074988"/>
                  <a:ext cx="225425" cy="15875"/>
                </a:xfrm>
                <a:custGeom>
                  <a:avLst/>
                  <a:gdLst>
                    <a:gd name="T0" fmla="*/ 0 w 142"/>
                    <a:gd name="T1" fmla="*/ 10 h 10"/>
                    <a:gd name="T2" fmla="*/ 0 w 142"/>
                    <a:gd name="T3" fmla="*/ 0 h 10"/>
                    <a:gd name="T4" fmla="*/ 142 w 142"/>
                    <a:gd name="T5" fmla="*/ 0 h 10"/>
                    <a:gd name="T6" fmla="*/ 142 w 142"/>
                    <a:gd name="T7" fmla="*/ 10 h 10"/>
                  </a:gdLst>
                  <a:ahLst/>
                  <a:cxnLst>
                    <a:cxn ang="0">
                      <a:pos x="T0" y="T1"/>
                    </a:cxn>
                    <a:cxn ang="0">
                      <a:pos x="T2" y="T3"/>
                    </a:cxn>
                    <a:cxn ang="0">
                      <a:pos x="T4" y="T5"/>
                    </a:cxn>
                    <a:cxn ang="0">
                      <a:pos x="T6" y="T7"/>
                    </a:cxn>
                  </a:cxnLst>
                  <a:rect l="0" t="0" r="r" b="b"/>
                  <a:pathLst>
                    <a:path w="142" h="10">
                      <a:moveTo>
                        <a:pt x="0" y="10"/>
                      </a:moveTo>
                      <a:lnTo>
                        <a:pt x="0" y="0"/>
                      </a:lnTo>
                      <a:lnTo>
                        <a:pt x="142" y="0"/>
                      </a:lnTo>
                      <a:lnTo>
                        <a:pt x="142" y="10"/>
                      </a:ln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 name="Line 320">
                  <a:extLst>
                    <a:ext uri="{FF2B5EF4-FFF2-40B4-BE49-F238E27FC236}">
                      <a16:creationId xmlns:a16="http://schemas.microsoft.com/office/drawing/2014/main" id="{D08AD538-9A6C-9138-C7AE-3FB296F26A4B}"/>
                    </a:ext>
                  </a:extLst>
                </p:cNvPr>
                <p:cNvSpPr>
                  <a:spLocks noChangeShapeType="1"/>
                </p:cNvSpPr>
                <p:nvPr/>
              </p:nvSpPr>
              <p:spPr bwMode="auto">
                <a:xfrm>
                  <a:off x="2851150" y="3044826"/>
                  <a:ext cx="0" cy="46038"/>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2" name="Group 51">
              <a:extLst>
                <a:ext uri="{FF2B5EF4-FFF2-40B4-BE49-F238E27FC236}">
                  <a16:creationId xmlns:a16="http://schemas.microsoft.com/office/drawing/2014/main" id="{B9ABAD93-E2BE-57E9-675C-736D758A5141}"/>
                </a:ext>
              </a:extLst>
            </p:cNvPr>
            <p:cNvGrpSpPr/>
            <p:nvPr/>
          </p:nvGrpSpPr>
          <p:grpSpPr>
            <a:xfrm>
              <a:off x="726781" y="4174000"/>
              <a:ext cx="651710" cy="651710"/>
              <a:chOff x="3438525" y="2143125"/>
              <a:chExt cx="1397000" cy="1397000"/>
            </a:xfrm>
          </p:grpSpPr>
          <p:sp>
            <p:nvSpPr>
              <p:cNvPr id="67" name="Freeform 25" descr="This image is an icon of three people interacting. ">
                <a:extLst>
                  <a:ext uri="{FF2B5EF4-FFF2-40B4-BE49-F238E27FC236}">
                    <a16:creationId xmlns:a16="http://schemas.microsoft.com/office/drawing/2014/main" id="{36B1AFD9-3D96-B316-BD68-C21EA2B11580}"/>
                  </a:ext>
                </a:extLst>
              </p:cNvPr>
              <p:cNvSpPr>
                <a:spLocks/>
              </p:cNvSpPr>
              <p:nvPr/>
            </p:nvSpPr>
            <p:spPr bwMode="auto">
              <a:xfrm>
                <a:off x="3438525" y="2143125"/>
                <a:ext cx="1397000" cy="1397000"/>
              </a:xfrm>
              <a:custGeom>
                <a:avLst/>
                <a:gdLst>
                  <a:gd name="T0" fmla="*/ 276 w 336"/>
                  <a:gd name="T1" fmla="*/ 276 h 336"/>
                  <a:gd name="T2" fmla="*/ 60 w 336"/>
                  <a:gd name="T3" fmla="*/ 276 h 336"/>
                  <a:gd name="T4" fmla="*/ 60 w 336"/>
                  <a:gd name="T5" fmla="*/ 60 h 336"/>
                  <a:gd name="T6" fmla="*/ 276 w 336"/>
                  <a:gd name="T7" fmla="*/ 60 h 336"/>
                  <a:gd name="T8" fmla="*/ 276 w 336"/>
                  <a:gd name="T9" fmla="*/ 276 h 336"/>
                </a:gdLst>
                <a:ahLst/>
                <a:cxnLst>
                  <a:cxn ang="0">
                    <a:pos x="T0" y="T1"/>
                  </a:cxn>
                  <a:cxn ang="0">
                    <a:pos x="T2" y="T3"/>
                  </a:cxn>
                  <a:cxn ang="0">
                    <a:pos x="T4" y="T5"/>
                  </a:cxn>
                  <a:cxn ang="0">
                    <a:pos x="T6" y="T7"/>
                  </a:cxn>
                  <a:cxn ang="0">
                    <a:pos x="T8" y="T9"/>
                  </a:cxn>
                </a:cxnLst>
                <a:rect l="0" t="0" r="r" b="b"/>
                <a:pathLst>
                  <a:path w="336" h="336">
                    <a:moveTo>
                      <a:pt x="276" y="276"/>
                    </a:moveTo>
                    <a:cubicBezTo>
                      <a:pt x="217" y="336"/>
                      <a:pt x="120" y="336"/>
                      <a:pt x="60" y="276"/>
                    </a:cubicBezTo>
                    <a:cubicBezTo>
                      <a:pt x="0" y="217"/>
                      <a:pt x="0" y="120"/>
                      <a:pt x="60" y="60"/>
                    </a:cubicBezTo>
                    <a:cubicBezTo>
                      <a:pt x="120" y="0"/>
                      <a:pt x="217" y="0"/>
                      <a:pt x="276" y="60"/>
                    </a:cubicBezTo>
                    <a:cubicBezTo>
                      <a:pt x="336" y="120"/>
                      <a:pt x="336" y="217"/>
                      <a:pt x="276" y="276"/>
                    </a:cubicBezTo>
                    <a:close/>
                  </a:path>
                </a:pathLst>
              </a:cu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68" name="Group 67">
                <a:extLst>
                  <a:ext uri="{FF2B5EF4-FFF2-40B4-BE49-F238E27FC236}">
                    <a16:creationId xmlns:a16="http://schemas.microsoft.com/office/drawing/2014/main" id="{0AF5C495-6611-06C9-91E8-9799332EF4B9}"/>
                  </a:ext>
                </a:extLst>
              </p:cNvPr>
              <p:cNvGrpSpPr/>
              <p:nvPr/>
            </p:nvGrpSpPr>
            <p:grpSpPr>
              <a:xfrm>
                <a:off x="3810345" y="2465107"/>
                <a:ext cx="613097" cy="674404"/>
                <a:chOff x="3398838" y="2895601"/>
                <a:chExt cx="346075" cy="346075"/>
              </a:xfrm>
            </p:grpSpPr>
            <p:sp>
              <p:nvSpPr>
                <p:cNvPr id="69" name="Freeform 49">
                  <a:extLst>
                    <a:ext uri="{FF2B5EF4-FFF2-40B4-BE49-F238E27FC236}">
                      <a16:creationId xmlns:a16="http://schemas.microsoft.com/office/drawing/2014/main" id="{405E5F40-5C43-2019-A0EC-A1836E8FE915}"/>
                    </a:ext>
                  </a:extLst>
                </p:cNvPr>
                <p:cNvSpPr>
                  <a:spLocks/>
                </p:cNvSpPr>
                <p:nvPr/>
              </p:nvSpPr>
              <p:spPr bwMode="auto">
                <a:xfrm>
                  <a:off x="3398838"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 name="Freeform 50">
                  <a:extLst>
                    <a:ext uri="{FF2B5EF4-FFF2-40B4-BE49-F238E27FC236}">
                      <a16:creationId xmlns:a16="http://schemas.microsoft.com/office/drawing/2014/main" id="{D4B5C044-3D74-4B14-07AE-3E6DB349F644}"/>
                    </a:ext>
                  </a:extLst>
                </p:cNvPr>
                <p:cNvSpPr>
                  <a:spLocks/>
                </p:cNvSpPr>
                <p:nvPr/>
              </p:nvSpPr>
              <p:spPr bwMode="auto">
                <a:xfrm>
                  <a:off x="3467101"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 name="Oval 51">
                  <a:extLst>
                    <a:ext uri="{FF2B5EF4-FFF2-40B4-BE49-F238E27FC236}">
                      <a16:creationId xmlns:a16="http://schemas.microsoft.com/office/drawing/2014/main" id="{0ED4FC73-1336-54E0-63F8-4BA70A26BF90}"/>
                    </a:ext>
                  </a:extLst>
                </p:cNvPr>
                <p:cNvSpPr>
                  <a:spLocks noChangeArrowheads="1"/>
                </p:cNvSpPr>
                <p:nvPr/>
              </p:nvSpPr>
              <p:spPr bwMode="auto">
                <a:xfrm>
                  <a:off x="3429001"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 name="Freeform 52">
                  <a:extLst>
                    <a:ext uri="{FF2B5EF4-FFF2-40B4-BE49-F238E27FC236}">
                      <a16:creationId xmlns:a16="http://schemas.microsoft.com/office/drawing/2014/main" id="{1C70DDA7-58F5-85DD-F1B7-6B03176D32DC}"/>
                    </a:ext>
                  </a:extLst>
                </p:cNvPr>
                <p:cNvSpPr>
                  <a:spLocks/>
                </p:cNvSpPr>
                <p:nvPr/>
              </p:nvSpPr>
              <p:spPr bwMode="auto">
                <a:xfrm>
                  <a:off x="3429001"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Freeform 53">
                  <a:extLst>
                    <a:ext uri="{FF2B5EF4-FFF2-40B4-BE49-F238E27FC236}">
                      <a16:creationId xmlns:a16="http://schemas.microsoft.com/office/drawing/2014/main" id="{3589D694-BF42-0435-00B7-97CD46CA4987}"/>
                    </a:ext>
                  </a:extLst>
                </p:cNvPr>
                <p:cNvSpPr>
                  <a:spLocks/>
                </p:cNvSpPr>
                <p:nvPr/>
              </p:nvSpPr>
              <p:spPr bwMode="auto">
                <a:xfrm>
                  <a:off x="3594101"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4" name="Freeform 54">
                  <a:extLst>
                    <a:ext uri="{FF2B5EF4-FFF2-40B4-BE49-F238E27FC236}">
                      <a16:creationId xmlns:a16="http://schemas.microsoft.com/office/drawing/2014/main" id="{DFC1DEF3-7B32-8548-3D43-F56F9D1A0A7A}"/>
                    </a:ext>
                  </a:extLst>
                </p:cNvPr>
                <p:cNvSpPr>
                  <a:spLocks/>
                </p:cNvSpPr>
                <p:nvPr/>
              </p:nvSpPr>
              <p:spPr bwMode="auto">
                <a:xfrm>
                  <a:off x="3662363"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 name="Oval 55">
                  <a:extLst>
                    <a:ext uri="{FF2B5EF4-FFF2-40B4-BE49-F238E27FC236}">
                      <a16:creationId xmlns:a16="http://schemas.microsoft.com/office/drawing/2014/main" id="{B19B724E-81BA-DFBB-B83A-0171A7076A48}"/>
                    </a:ext>
                  </a:extLst>
                </p:cNvPr>
                <p:cNvSpPr>
                  <a:spLocks noChangeArrowheads="1"/>
                </p:cNvSpPr>
                <p:nvPr/>
              </p:nvSpPr>
              <p:spPr bwMode="auto">
                <a:xfrm>
                  <a:off x="3624263"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 name="Freeform 56">
                  <a:extLst>
                    <a:ext uri="{FF2B5EF4-FFF2-40B4-BE49-F238E27FC236}">
                      <a16:creationId xmlns:a16="http://schemas.microsoft.com/office/drawing/2014/main" id="{F1161505-3E32-9F6A-EFC0-45E0CE070C3B}"/>
                    </a:ext>
                  </a:extLst>
                </p:cNvPr>
                <p:cNvSpPr>
                  <a:spLocks/>
                </p:cNvSpPr>
                <p:nvPr/>
              </p:nvSpPr>
              <p:spPr bwMode="auto">
                <a:xfrm>
                  <a:off x="3624263"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Freeform 57">
                  <a:extLst>
                    <a:ext uri="{FF2B5EF4-FFF2-40B4-BE49-F238E27FC236}">
                      <a16:creationId xmlns:a16="http://schemas.microsoft.com/office/drawing/2014/main" id="{C2FE3462-58C9-210D-25AD-F979359B6F8D}"/>
                    </a:ext>
                  </a:extLst>
                </p:cNvPr>
                <p:cNvSpPr>
                  <a:spLocks/>
                </p:cNvSpPr>
                <p:nvPr/>
              </p:nvSpPr>
              <p:spPr bwMode="auto">
                <a:xfrm>
                  <a:off x="3497263" y="3181351"/>
                  <a:ext cx="82550" cy="60325"/>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 name="Freeform 58">
                  <a:extLst>
                    <a:ext uri="{FF2B5EF4-FFF2-40B4-BE49-F238E27FC236}">
                      <a16:creationId xmlns:a16="http://schemas.microsoft.com/office/drawing/2014/main" id="{FF3ACC84-A342-8576-D5C6-D8E27A1554AC}"/>
                    </a:ext>
                  </a:extLst>
                </p:cNvPr>
                <p:cNvSpPr>
                  <a:spLocks/>
                </p:cNvSpPr>
                <p:nvPr/>
              </p:nvSpPr>
              <p:spPr bwMode="auto">
                <a:xfrm>
                  <a:off x="3563938" y="3181351"/>
                  <a:ext cx="82550" cy="60325"/>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Oval 59">
                  <a:extLst>
                    <a:ext uri="{FF2B5EF4-FFF2-40B4-BE49-F238E27FC236}">
                      <a16:creationId xmlns:a16="http://schemas.microsoft.com/office/drawing/2014/main" id="{288EF04D-4DEB-F7DB-A71A-EBA652FA4D49}"/>
                    </a:ext>
                  </a:extLst>
                </p:cNvPr>
                <p:cNvSpPr>
                  <a:spLocks noChangeArrowheads="1"/>
                </p:cNvSpPr>
                <p:nvPr/>
              </p:nvSpPr>
              <p:spPr bwMode="auto">
                <a:xfrm>
                  <a:off x="3527426" y="3090864"/>
                  <a:ext cx="88900"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 name="Freeform 60">
                  <a:extLst>
                    <a:ext uri="{FF2B5EF4-FFF2-40B4-BE49-F238E27FC236}">
                      <a16:creationId xmlns:a16="http://schemas.microsoft.com/office/drawing/2014/main" id="{C57FFB47-7707-43AE-364D-62E805E912D2}"/>
                    </a:ext>
                  </a:extLst>
                </p:cNvPr>
                <p:cNvSpPr>
                  <a:spLocks/>
                </p:cNvSpPr>
                <p:nvPr/>
              </p:nvSpPr>
              <p:spPr bwMode="auto">
                <a:xfrm>
                  <a:off x="3527426" y="3124201"/>
                  <a:ext cx="88900" cy="15875"/>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Line 61">
                  <a:extLst>
                    <a:ext uri="{FF2B5EF4-FFF2-40B4-BE49-F238E27FC236}">
                      <a16:creationId xmlns:a16="http://schemas.microsoft.com/office/drawing/2014/main" id="{A0427680-16C5-8490-CF02-E9E7876BF71D}"/>
                    </a:ext>
                  </a:extLst>
                </p:cNvPr>
                <p:cNvSpPr>
                  <a:spLocks noChangeShapeType="1"/>
                </p:cNvSpPr>
                <p:nvPr/>
              </p:nvSpPr>
              <p:spPr bwMode="auto">
                <a:xfrm>
                  <a:off x="34512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Line 62">
                  <a:extLst>
                    <a:ext uri="{FF2B5EF4-FFF2-40B4-BE49-F238E27FC236}">
                      <a16:creationId xmlns:a16="http://schemas.microsoft.com/office/drawing/2014/main" id="{0B560251-FCFB-7E17-BF07-65305F6537AB}"/>
                    </a:ext>
                  </a:extLst>
                </p:cNvPr>
                <p:cNvSpPr>
                  <a:spLocks noChangeShapeType="1"/>
                </p:cNvSpPr>
                <p:nvPr/>
              </p:nvSpPr>
              <p:spPr bwMode="auto">
                <a:xfrm flipH="1">
                  <a:off x="36544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4" name="Group 53">
              <a:extLst>
                <a:ext uri="{FF2B5EF4-FFF2-40B4-BE49-F238E27FC236}">
                  <a16:creationId xmlns:a16="http://schemas.microsoft.com/office/drawing/2014/main" id="{88B4FFD0-EEA0-18B5-14C6-5FEF403B81A3}"/>
                </a:ext>
              </a:extLst>
            </p:cNvPr>
            <p:cNvGrpSpPr/>
            <p:nvPr/>
          </p:nvGrpSpPr>
          <p:grpSpPr>
            <a:xfrm>
              <a:off x="756034" y="5114515"/>
              <a:ext cx="593205" cy="593945"/>
              <a:chOff x="2690812" y="4162425"/>
              <a:chExt cx="1271588" cy="1273175"/>
            </a:xfrm>
          </p:grpSpPr>
          <p:sp>
            <p:nvSpPr>
              <p:cNvPr id="55" name="Oval 24" descr="This image is an icon of three people and a globe.">
                <a:extLst>
                  <a:ext uri="{FF2B5EF4-FFF2-40B4-BE49-F238E27FC236}">
                    <a16:creationId xmlns:a16="http://schemas.microsoft.com/office/drawing/2014/main" id="{4B51B635-3AB5-B1E3-50D4-855FEB866F8C}"/>
                  </a:ext>
                </a:extLst>
              </p:cNvPr>
              <p:cNvSpPr>
                <a:spLocks noChangeArrowheads="1"/>
              </p:cNvSpPr>
              <p:nvPr/>
            </p:nvSpPr>
            <p:spPr bwMode="auto">
              <a:xfrm>
                <a:off x="2690812" y="4162425"/>
                <a:ext cx="1271588" cy="1273175"/>
              </a:xfrm>
              <a:prstGeom prst="ellipse">
                <a:avLst/>
              </a:pr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76591AC7-5279-8EEF-5069-F947FD4D4AC2}"/>
                  </a:ext>
                </a:extLst>
              </p:cNvPr>
              <p:cNvGrpSpPr/>
              <p:nvPr/>
            </p:nvGrpSpPr>
            <p:grpSpPr>
              <a:xfrm>
                <a:off x="3011374" y="4426337"/>
                <a:ext cx="610283" cy="674404"/>
                <a:chOff x="4841875" y="2895601"/>
                <a:chExt cx="344488" cy="346075"/>
              </a:xfrm>
            </p:grpSpPr>
            <p:sp>
              <p:nvSpPr>
                <p:cNvPr id="57" name="Freeform 258">
                  <a:extLst>
                    <a:ext uri="{FF2B5EF4-FFF2-40B4-BE49-F238E27FC236}">
                      <a16:creationId xmlns:a16="http://schemas.microsoft.com/office/drawing/2014/main" id="{B880C516-E85B-0E10-3DD0-98AC59340AFA}"/>
                    </a:ext>
                  </a:extLst>
                </p:cNvPr>
                <p:cNvSpPr>
                  <a:spLocks/>
                </p:cNvSpPr>
                <p:nvPr/>
              </p:nvSpPr>
              <p:spPr bwMode="auto">
                <a:xfrm>
                  <a:off x="4916488" y="2895601"/>
                  <a:ext cx="195263" cy="195263"/>
                </a:xfrm>
                <a:custGeom>
                  <a:avLst/>
                  <a:gdLst>
                    <a:gd name="T0" fmla="*/ 52 w 52"/>
                    <a:gd name="T1" fmla="*/ 26 h 52"/>
                    <a:gd name="T2" fmla="*/ 26 w 52"/>
                    <a:gd name="T3" fmla="*/ 52 h 52"/>
                    <a:gd name="T4" fmla="*/ 0 w 52"/>
                    <a:gd name="T5" fmla="*/ 25 h 52"/>
                    <a:gd name="T6" fmla="*/ 25 w 52"/>
                    <a:gd name="T7" fmla="*/ 0 h 52"/>
                    <a:gd name="T8" fmla="*/ 26 w 52"/>
                    <a:gd name="T9" fmla="*/ 0 h 52"/>
                    <a:gd name="T10" fmla="*/ 52 w 52"/>
                    <a:gd name="T11" fmla="*/ 26 h 52"/>
                  </a:gdLst>
                  <a:ahLst/>
                  <a:cxnLst>
                    <a:cxn ang="0">
                      <a:pos x="T0" y="T1"/>
                    </a:cxn>
                    <a:cxn ang="0">
                      <a:pos x="T2" y="T3"/>
                    </a:cxn>
                    <a:cxn ang="0">
                      <a:pos x="T4" y="T5"/>
                    </a:cxn>
                    <a:cxn ang="0">
                      <a:pos x="T6" y="T7"/>
                    </a:cxn>
                    <a:cxn ang="0">
                      <a:pos x="T8" y="T9"/>
                    </a:cxn>
                    <a:cxn ang="0">
                      <a:pos x="T10" y="T11"/>
                    </a:cxn>
                  </a:cxnLst>
                  <a:rect l="0" t="0" r="r" b="b"/>
                  <a:pathLst>
                    <a:path w="52" h="52">
                      <a:moveTo>
                        <a:pt x="52" y="26"/>
                      </a:moveTo>
                      <a:cubicBezTo>
                        <a:pt x="52" y="40"/>
                        <a:pt x="40" y="52"/>
                        <a:pt x="26" y="52"/>
                      </a:cubicBezTo>
                      <a:cubicBezTo>
                        <a:pt x="12" y="52"/>
                        <a:pt x="0" y="40"/>
                        <a:pt x="0" y="25"/>
                      </a:cubicBezTo>
                      <a:cubicBezTo>
                        <a:pt x="0" y="11"/>
                        <a:pt x="11" y="1"/>
                        <a:pt x="25" y="0"/>
                      </a:cubicBezTo>
                      <a:cubicBezTo>
                        <a:pt x="25" y="0"/>
                        <a:pt x="26" y="0"/>
                        <a:pt x="26" y="0"/>
                      </a:cubicBezTo>
                      <a:cubicBezTo>
                        <a:pt x="40" y="0"/>
                        <a:pt x="52" y="11"/>
                        <a:pt x="52" y="26"/>
                      </a:cubicBezTo>
                      <a:close/>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Freeform 259">
                  <a:extLst>
                    <a:ext uri="{FF2B5EF4-FFF2-40B4-BE49-F238E27FC236}">
                      <a16:creationId xmlns:a16="http://schemas.microsoft.com/office/drawing/2014/main" id="{64F0EDFB-115B-7C81-AC53-4C1816B3C14E}"/>
                    </a:ext>
                  </a:extLst>
                </p:cNvPr>
                <p:cNvSpPr>
                  <a:spLocks/>
                </p:cNvSpPr>
                <p:nvPr/>
              </p:nvSpPr>
              <p:spPr bwMode="auto">
                <a:xfrm>
                  <a:off x="4957763" y="2895601"/>
                  <a:ext cx="52388" cy="195263"/>
                </a:xfrm>
                <a:custGeom>
                  <a:avLst/>
                  <a:gdLst>
                    <a:gd name="T0" fmla="*/ 14 w 14"/>
                    <a:gd name="T1" fmla="*/ 0 h 52"/>
                    <a:gd name="T2" fmla="*/ 14 w 14"/>
                    <a:gd name="T3" fmla="*/ 52 h 52"/>
                  </a:gdLst>
                  <a:ahLst/>
                  <a:cxnLst>
                    <a:cxn ang="0">
                      <a:pos x="T0" y="T1"/>
                    </a:cxn>
                    <a:cxn ang="0">
                      <a:pos x="T2" y="T3"/>
                    </a:cxn>
                  </a:cxnLst>
                  <a:rect l="0" t="0" r="r" b="b"/>
                  <a:pathLst>
                    <a:path w="14" h="52">
                      <a:moveTo>
                        <a:pt x="14" y="0"/>
                      </a:moveTo>
                      <a:cubicBezTo>
                        <a:pt x="0" y="15"/>
                        <a:pt x="0" y="34"/>
                        <a:pt x="14"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Freeform 260">
                  <a:extLst>
                    <a:ext uri="{FF2B5EF4-FFF2-40B4-BE49-F238E27FC236}">
                      <a16:creationId xmlns:a16="http://schemas.microsoft.com/office/drawing/2014/main" id="{A87ED30B-FFF6-0521-0302-8CEA3F4C2424}"/>
                    </a:ext>
                  </a:extLst>
                </p:cNvPr>
                <p:cNvSpPr>
                  <a:spLocks/>
                </p:cNvSpPr>
                <p:nvPr/>
              </p:nvSpPr>
              <p:spPr bwMode="auto">
                <a:xfrm>
                  <a:off x="5018088" y="2895601"/>
                  <a:ext cx="52388" cy="195263"/>
                </a:xfrm>
                <a:custGeom>
                  <a:avLst/>
                  <a:gdLst>
                    <a:gd name="T0" fmla="*/ 0 w 14"/>
                    <a:gd name="T1" fmla="*/ 0 h 52"/>
                    <a:gd name="T2" fmla="*/ 0 w 14"/>
                    <a:gd name="T3" fmla="*/ 52 h 52"/>
                  </a:gdLst>
                  <a:ahLst/>
                  <a:cxnLst>
                    <a:cxn ang="0">
                      <a:pos x="T0" y="T1"/>
                    </a:cxn>
                    <a:cxn ang="0">
                      <a:pos x="T2" y="T3"/>
                    </a:cxn>
                  </a:cxnLst>
                  <a:rect l="0" t="0" r="r" b="b"/>
                  <a:pathLst>
                    <a:path w="14" h="52">
                      <a:moveTo>
                        <a:pt x="0" y="0"/>
                      </a:moveTo>
                      <a:cubicBezTo>
                        <a:pt x="14" y="15"/>
                        <a:pt x="14" y="34"/>
                        <a:pt x="0"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Line 261">
                  <a:extLst>
                    <a:ext uri="{FF2B5EF4-FFF2-40B4-BE49-F238E27FC236}">
                      <a16:creationId xmlns:a16="http://schemas.microsoft.com/office/drawing/2014/main" id="{B94A9417-EC10-339E-0E5C-BD631A5C0F4F}"/>
                    </a:ext>
                  </a:extLst>
                </p:cNvPr>
                <p:cNvSpPr>
                  <a:spLocks noChangeShapeType="1"/>
                </p:cNvSpPr>
                <p:nvPr/>
              </p:nvSpPr>
              <p:spPr bwMode="auto">
                <a:xfrm>
                  <a:off x="4932363" y="3044826"/>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 name="Line 262">
                  <a:extLst>
                    <a:ext uri="{FF2B5EF4-FFF2-40B4-BE49-F238E27FC236}">
                      <a16:creationId xmlns:a16="http://schemas.microsoft.com/office/drawing/2014/main" id="{2D46408D-F648-ADD8-38D2-D2715CA59BB7}"/>
                    </a:ext>
                  </a:extLst>
                </p:cNvPr>
                <p:cNvSpPr>
                  <a:spLocks noChangeShapeType="1"/>
                </p:cNvSpPr>
                <p:nvPr/>
              </p:nvSpPr>
              <p:spPr bwMode="auto">
                <a:xfrm>
                  <a:off x="4932363" y="2940051"/>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 name="Line 263">
                  <a:extLst>
                    <a:ext uri="{FF2B5EF4-FFF2-40B4-BE49-F238E27FC236}">
                      <a16:creationId xmlns:a16="http://schemas.microsoft.com/office/drawing/2014/main" id="{38C6FFD6-CEF2-F2D4-6F24-567CF411977C}"/>
                    </a:ext>
                  </a:extLst>
                </p:cNvPr>
                <p:cNvSpPr>
                  <a:spLocks noChangeShapeType="1"/>
                </p:cNvSpPr>
                <p:nvPr/>
              </p:nvSpPr>
              <p:spPr bwMode="auto">
                <a:xfrm>
                  <a:off x="4916488" y="2992438"/>
                  <a:ext cx="195263"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 name="Oval 264">
                  <a:extLst>
                    <a:ext uri="{FF2B5EF4-FFF2-40B4-BE49-F238E27FC236}">
                      <a16:creationId xmlns:a16="http://schemas.microsoft.com/office/drawing/2014/main" id="{E7D0611D-9E69-607A-D9A0-342ABA0F98E3}"/>
                    </a:ext>
                  </a:extLst>
                </p:cNvPr>
                <p:cNvSpPr>
                  <a:spLocks noChangeArrowheads="1"/>
                </p:cNvSpPr>
                <p:nvPr/>
              </p:nvSpPr>
              <p:spPr bwMode="auto">
                <a:xfrm>
                  <a:off x="4864100"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 name="Oval 265">
                  <a:extLst>
                    <a:ext uri="{FF2B5EF4-FFF2-40B4-BE49-F238E27FC236}">
                      <a16:creationId xmlns:a16="http://schemas.microsoft.com/office/drawing/2014/main" id="{A7DEECDA-4D73-4377-AB68-B3E6A8F8AA29}"/>
                    </a:ext>
                  </a:extLst>
                </p:cNvPr>
                <p:cNvSpPr>
                  <a:spLocks noChangeArrowheads="1"/>
                </p:cNvSpPr>
                <p:nvPr/>
              </p:nvSpPr>
              <p:spPr bwMode="auto">
                <a:xfrm>
                  <a:off x="4976813"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 name="Oval 266">
                  <a:extLst>
                    <a:ext uri="{FF2B5EF4-FFF2-40B4-BE49-F238E27FC236}">
                      <a16:creationId xmlns:a16="http://schemas.microsoft.com/office/drawing/2014/main" id="{5DF34DB3-AF34-21E9-E813-2F602B37D498}"/>
                    </a:ext>
                  </a:extLst>
                </p:cNvPr>
                <p:cNvSpPr>
                  <a:spLocks noChangeArrowheads="1"/>
                </p:cNvSpPr>
                <p:nvPr/>
              </p:nvSpPr>
              <p:spPr bwMode="auto">
                <a:xfrm>
                  <a:off x="5089525"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6" name="Freeform 267">
                  <a:extLst>
                    <a:ext uri="{FF2B5EF4-FFF2-40B4-BE49-F238E27FC236}">
                      <a16:creationId xmlns:a16="http://schemas.microsoft.com/office/drawing/2014/main" id="{10C5FF68-4FC6-1A51-D15C-A632A9154341}"/>
                    </a:ext>
                  </a:extLst>
                </p:cNvPr>
                <p:cNvSpPr>
                  <a:spLocks/>
                </p:cNvSpPr>
                <p:nvPr/>
              </p:nvSpPr>
              <p:spPr bwMode="auto">
                <a:xfrm>
                  <a:off x="4841875" y="3181351"/>
                  <a:ext cx="344488" cy="60325"/>
                </a:xfrm>
                <a:custGeom>
                  <a:avLst/>
                  <a:gdLst>
                    <a:gd name="T0" fmla="*/ 76 w 92"/>
                    <a:gd name="T1" fmla="*/ 0 h 16"/>
                    <a:gd name="T2" fmla="*/ 61 w 92"/>
                    <a:gd name="T3" fmla="*/ 11 h 16"/>
                    <a:gd name="T4" fmla="*/ 46 w 92"/>
                    <a:gd name="T5" fmla="*/ 0 h 16"/>
                    <a:gd name="T6" fmla="*/ 31 w 92"/>
                    <a:gd name="T7" fmla="*/ 11 h 16"/>
                    <a:gd name="T8" fmla="*/ 16 w 92"/>
                    <a:gd name="T9" fmla="*/ 0 h 16"/>
                    <a:gd name="T10" fmla="*/ 0 w 92"/>
                    <a:gd name="T11" fmla="*/ 16 h 16"/>
                    <a:gd name="T12" fmla="*/ 92 w 92"/>
                    <a:gd name="T13" fmla="*/ 16 h 16"/>
                    <a:gd name="T14" fmla="*/ 76 w 9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6">
                      <a:moveTo>
                        <a:pt x="76" y="0"/>
                      </a:moveTo>
                      <a:cubicBezTo>
                        <a:pt x="69" y="0"/>
                        <a:pt x="63" y="4"/>
                        <a:pt x="61" y="11"/>
                      </a:cubicBezTo>
                      <a:cubicBezTo>
                        <a:pt x="59" y="4"/>
                        <a:pt x="53" y="0"/>
                        <a:pt x="46" y="0"/>
                      </a:cubicBezTo>
                      <a:cubicBezTo>
                        <a:pt x="39" y="0"/>
                        <a:pt x="33" y="4"/>
                        <a:pt x="31" y="11"/>
                      </a:cubicBezTo>
                      <a:cubicBezTo>
                        <a:pt x="29" y="4"/>
                        <a:pt x="23" y="0"/>
                        <a:pt x="16" y="0"/>
                      </a:cubicBezTo>
                      <a:cubicBezTo>
                        <a:pt x="7" y="0"/>
                        <a:pt x="0" y="8"/>
                        <a:pt x="0" y="16"/>
                      </a:cubicBezTo>
                      <a:cubicBezTo>
                        <a:pt x="92" y="16"/>
                        <a:pt x="92" y="16"/>
                        <a:pt x="92" y="16"/>
                      </a:cubicBezTo>
                      <a:cubicBezTo>
                        <a:pt x="92" y="8"/>
                        <a:pt x="85" y="0"/>
                        <a:pt x="76" y="0"/>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192" name="TextBox 191">
            <a:extLst>
              <a:ext uri="{FF2B5EF4-FFF2-40B4-BE49-F238E27FC236}">
                <a16:creationId xmlns:a16="http://schemas.microsoft.com/office/drawing/2014/main" id="{F7E62F26-5A00-3564-E262-D5EA2438CF5D}"/>
              </a:ext>
            </a:extLst>
          </p:cNvPr>
          <p:cNvSpPr txBox="1"/>
          <p:nvPr/>
        </p:nvSpPr>
        <p:spPr>
          <a:xfrm>
            <a:off x="1321053" y="2096108"/>
            <a:ext cx="5369219" cy="492443"/>
          </a:xfrm>
          <a:prstGeom prst="rect">
            <a:avLst/>
          </a:prstGeom>
        </p:spPr>
        <p:txBody>
          <a:bodyPr wrap="square" lIns="0" tIns="0" rIns="0" bIns="0" anchor="t">
            <a:spAutoFit/>
          </a:bodyPr>
          <a:lstStyle>
            <a:defPPr>
              <a:defRPr lang="en-US"/>
            </a:defPPr>
            <a:lvl1pPr>
              <a:defRPr sz="1600" i="1">
                <a:solidFill>
                  <a:srgbClr val="002060"/>
                </a:solidFill>
                <a:latin typeface="+mj-lt"/>
                <a:cs typeface="Segoe UI" panose="020B0502040204020203" pitchFamily="34" charset="0"/>
              </a:defRPr>
            </a:lvl1pPr>
          </a:lstStyle>
          <a:p>
            <a:r>
              <a:rPr lang="en-US" i="0" dirty="0">
                <a:cs typeface="Segoe UI"/>
              </a:rPr>
              <a:t>Rating seems to go up as price goes up, with a positive, but weak correlation.</a:t>
            </a:r>
            <a:endParaRPr lang="en-US" dirty="0"/>
          </a:p>
        </p:txBody>
      </p:sp>
      <p:sp>
        <p:nvSpPr>
          <p:cNvPr id="193" name="TextBox 192">
            <a:extLst>
              <a:ext uri="{FF2B5EF4-FFF2-40B4-BE49-F238E27FC236}">
                <a16:creationId xmlns:a16="http://schemas.microsoft.com/office/drawing/2014/main" id="{E28E0E74-2481-DC85-2E70-32891AB97F6C}"/>
              </a:ext>
            </a:extLst>
          </p:cNvPr>
          <p:cNvSpPr txBox="1"/>
          <p:nvPr/>
        </p:nvSpPr>
        <p:spPr>
          <a:xfrm>
            <a:off x="1321053" y="3002625"/>
            <a:ext cx="5369219" cy="492443"/>
          </a:xfrm>
          <a:prstGeom prst="rect">
            <a:avLst/>
          </a:prstGeom>
        </p:spPr>
        <p:txBody>
          <a:bodyPr wrap="square" lIns="0" tIns="0" rIns="0" bIns="0" anchor="t">
            <a:spAutoFit/>
          </a:bodyPr>
          <a:lstStyle>
            <a:defPPr>
              <a:defRPr lang="en-US"/>
            </a:defPPr>
            <a:lvl1pPr>
              <a:defRPr sz="1600" i="1">
                <a:solidFill>
                  <a:srgbClr val="002060"/>
                </a:solidFill>
                <a:latin typeface="+mj-lt"/>
                <a:cs typeface="Segoe UI" panose="020B0502040204020203" pitchFamily="34" charset="0"/>
              </a:defRPr>
            </a:lvl1pPr>
          </a:lstStyle>
          <a:p>
            <a:r>
              <a:rPr lang="en-US" i="0" dirty="0">
                <a:cs typeface="Segoe UI"/>
              </a:rPr>
              <a:t>Home Improvement and Computers &amp; Accessories categories had the top average discount percentage.</a:t>
            </a:r>
            <a:endParaRPr lang="en-US" dirty="0"/>
          </a:p>
        </p:txBody>
      </p:sp>
      <p:sp>
        <p:nvSpPr>
          <p:cNvPr id="194" name="TextBox 193">
            <a:extLst>
              <a:ext uri="{FF2B5EF4-FFF2-40B4-BE49-F238E27FC236}">
                <a16:creationId xmlns:a16="http://schemas.microsoft.com/office/drawing/2014/main" id="{DCF47BDA-0ADF-125F-847D-C726C968EC1B}"/>
              </a:ext>
            </a:extLst>
          </p:cNvPr>
          <p:cNvSpPr txBox="1"/>
          <p:nvPr/>
        </p:nvSpPr>
        <p:spPr>
          <a:xfrm>
            <a:off x="1321053" y="3795480"/>
            <a:ext cx="5369219" cy="738664"/>
          </a:xfrm>
          <a:prstGeom prst="rect">
            <a:avLst/>
          </a:prstGeom>
        </p:spPr>
        <p:txBody>
          <a:bodyPr wrap="square" lIns="0" tIns="0" rIns="0" bIns="0" anchor="t">
            <a:spAutoFit/>
          </a:bodyPr>
          <a:lstStyle>
            <a:defPPr>
              <a:defRPr lang="en-US"/>
            </a:defPPr>
            <a:lvl1pPr>
              <a:defRPr sz="1600" i="1">
                <a:solidFill>
                  <a:srgbClr val="002060"/>
                </a:solidFill>
                <a:latin typeface="+mj-lt"/>
                <a:cs typeface="Segoe UI" panose="020B0502040204020203" pitchFamily="34" charset="0"/>
              </a:defRPr>
            </a:lvl1pPr>
          </a:lstStyle>
          <a:p>
            <a:r>
              <a:rPr lang="en-US" i="0" dirty="0">
                <a:cs typeface="Segoe UI"/>
              </a:rPr>
              <a:t>The word "good" showed the strongest correlation for rating with a value of 0.129, though the data provided by Amazon was biased with only 7 reviews with a rating below 3/5 and 1455 above 3/5.</a:t>
            </a:r>
            <a:endParaRPr lang="en-US" dirty="0"/>
          </a:p>
        </p:txBody>
      </p:sp>
      <p:sp>
        <p:nvSpPr>
          <p:cNvPr id="195" name="TextBox 194">
            <a:extLst>
              <a:ext uri="{FF2B5EF4-FFF2-40B4-BE49-F238E27FC236}">
                <a16:creationId xmlns:a16="http://schemas.microsoft.com/office/drawing/2014/main" id="{C3EDE918-656D-5EBB-06F1-B6D4203D2FED}"/>
              </a:ext>
            </a:extLst>
          </p:cNvPr>
          <p:cNvSpPr txBox="1"/>
          <p:nvPr/>
        </p:nvSpPr>
        <p:spPr>
          <a:xfrm>
            <a:off x="1321053" y="4835367"/>
            <a:ext cx="5369219" cy="492443"/>
          </a:xfrm>
          <a:prstGeom prst="rect">
            <a:avLst/>
          </a:prstGeom>
        </p:spPr>
        <p:txBody>
          <a:bodyPr wrap="square" lIns="0" tIns="0" rIns="0" bIns="0" anchor="t">
            <a:spAutoFit/>
          </a:bodyPr>
          <a:lstStyle>
            <a:defPPr>
              <a:defRPr lang="en-US"/>
            </a:defPPr>
            <a:lvl1pPr>
              <a:defRPr sz="1600" i="1">
                <a:solidFill>
                  <a:srgbClr val="002060"/>
                </a:solidFill>
                <a:latin typeface="+mj-lt"/>
                <a:cs typeface="Segoe UI" panose="020B0502040204020203" pitchFamily="34" charset="0"/>
              </a:defRPr>
            </a:lvl1pPr>
          </a:lstStyle>
          <a:p>
            <a:r>
              <a:rPr lang="en-US" i="0" dirty="0">
                <a:cs typeface="Segoe UI"/>
              </a:rPr>
              <a:t>Home Theater, TV and Video is the electronics subcategory that earns the most revenue.</a:t>
            </a:r>
            <a:endParaRPr lang="en-US" dirty="0"/>
          </a:p>
        </p:txBody>
      </p:sp>
      <p:sp>
        <p:nvSpPr>
          <p:cNvPr id="196" name="TextBox 195">
            <a:extLst>
              <a:ext uri="{FF2B5EF4-FFF2-40B4-BE49-F238E27FC236}">
                <a16:creationId xmlns:a16="http://schemas.microsoft.com/office/drawing/2014/main" id="{67FCCA1C-644D-B7EC-5ED2-2CDACD5EF966}"/>
              </a:ext>
            </a:extLst>
          </p:cNvPr>
          <p:cNvSpPr txBox="1"/>
          <p:nvPr/>
        </p:nvSpPr>
        <p:spPr>
          <a:xfrm>
            <a:off x="1321053" y="5636353"/>
            <a:ext cx="5369219" cy="738664"/>
          </a:xfrm>
          <a:prstGeom prst="rect">
            <a:avLst/>
          </a:prstGeom>
        </p:spPr>
        <p:txBody>
          <a:bodyPr wrap="square" lIns="0" tIns="0" rIns="0" bIns="0" anchor="t">
            <a:spAutoFit/>
          </a:bodyPr>
          <a:lstStyle>
            <a:defPPr>
              <a:defRPr lang="en-US"/>
            </a:defPPr>
            <a:lvl1pPr>
              <a:defRPr sz="1600" i="1">
                <a:solidFill>
                  <a:srgbClr val="002060"/>
                </a:solidFill>
                <a:latin typeface="+mj-lt"/>
                <a:cs typeface="Segoe UI" panose="020B0502040204020203" pitchFamily="34" charset="0"/>
              </a:defRPr>
            </a:lvl1pPr>
          </a:lstStyle>
          <a:p>
            <a:r>
              <a:rPr lang="en-US" i="0" dirty="0">
                <a:ea typeface="Calibri Light"/>
                <a:cs typeface="Segoe UI"/>
              </a:rPr>
              <a:t>Electronics has the highest priced products, with the Home Theater subcategory being the most expensive. The cheaper the product, the higher the number of ratings.</a:t>
            </a:r>
            <a:endParaRPr lang="en-US" dirty="0"/>
          </a:p>
        </p:txBody>
      </p:sp>
    </p:spTree>
    <p:extLst>
      <p:ext uri="{BB962C8B-B14F-4D97-AF65-F5344CB8AC3E}">
        <p14:creationId xmlns:p14="http://schemas.microsoft.com/office/powerpoint/2010/main" val="22253848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hidden="1">
            <a:extLst>
              <a:ext uri="{FF2B5EF4-FFF2-40B4-BE49-F238E27FC236}">
                <a16:creationId xmlns:a16="http://schemas.microsoft.com/office/drawing/2014/main" id="{24922840-A8AD-427F-889C-2B79CACC872F}"/>
              </a:ext>
            </a:extLst>
          </p:cNvPr>
          <p:cNvSpPr>
            <a:spLocks noGrp="1"/>
          </p:cNvSpPr>
          <p:nvPr>
            <p:ph type="title"/>
          </p:nvPr>
        </p:nvSpPr>
        <p:spPr/>
        <p:txBody>
          <a:bodyPr/>
          <a:lstStyle/>
          <a:p>
            <a:r>
              <a:rPr lang="en-US"/>
              <a:t>Human resources slide 10</a:t>
            </a:r>
          </a:p>
        </p:txBody>
      </p:sp>
      <p:grpSp>
        <p:nvGrpSpPr>
          <p:cNvPr id="5" name="Group 4" descr="This image is an icon of three human beings. ">
            <a:extLst>
              <a:ext uri="{FF2B5EF4-FFF2-40B4-BE49-F238E27FC236}">
                <a16:creationId xmlns:a16="http://schemas.microsoft.com/office/drawing/2014/main" id="{5D1C056A-1D7A-4D89-A2E0-446D9944C6FB}"/>
              </a:ext>
            </a:extLst>
          </p:cNvPr>
          <p:cNvGrpSpPr/>
          <p:nvPr/>
        </p:nvGrpSpPr>
        <p:grpSpPr>
          <a:xfrm>
            <a:off x="791651" y="3549996"/>
            <a:ext cx="569186" cy="530997"/>
            <a:chOff x="-27444701" y="-10180638"/>
            <a:chExt cx="10883901" cy="10153650"/>
          </a:xfrm>
          <a:solidFill>
            <a:schemeClr val="bg1">
              <a:lumMod val="50000"/>
            </a:schemeClr>
          </a:solidFill>
        </p:grpSpPr>
        <p:sp>
          <p:nvSpPr>
            <p:cNvPr id="6" name="Freeform 35">
              <a:extLst>
                <a:ext uri="{FF2B5EF4-FFF2-40B4-BE49-F238E27FC236}">
                  <a16:creationId xmlns:a16="http://schemas.microsoft.com/office/drawing/2014/main" id="{C9FAB44B-F1A9-406C-8DC0-7BC29AA64A5B}"/>
                </a:ext>
              </a:extLst>
            </p:cNvPr>
            <p:cNvSpPr>
              <a:spLocks/>
            </p:cNvSpPr>
            <p:nvPr/>
          </p:nvSpPr>
          <p:spPr bwMode="auto">
            <a:xfrm>
              <a:off x="-22969538" y="-10180638"/>
              <a:ext cx="1906588" cy="1978025"/>
            </a:xfrm>
            <a:custGeom>
              <a:avLst/>
              <a:gdLst>
                <a:gd name="T0" fmla="*/ 554 w 639"/>
                <a:gd name="T1" fmla="*/ 327 h 664"/>
                <a:gd name="T2" fmla="*/ 438 w 639"/>
                <a:gd name="T3" fmla="*/ 526 h 664"/>
                <a:gd name="T4" fmla="*/ 204 w 639"/>
                <a:gd name="T5" fmla="*/ 521 h 664"/>
                <a:gd name="T6" fmla="*/ 97 w 639"/>
                <a:gd name="T7" fmla="*/ 316 h 664"/>
                <a:gd name="T8" fmla="*/ 222 w 639"/>
                <a:gd name="T9" fmla="*/ 123 h 664"/>
                <a:gd name="T10" fmla="*/ 447 w 639"/>
                <a:gd name="T11" fmla="*/ 133 h 664"/>
                <a:gd name="T12" fmla="*/ 554 w 639"/>
                <a:gd name="T13" fmla="*/ 327 h 664"/>
                <a:gd name="T14" fmla="*/ 638 w 639"/>
                <a:gd name="T15" fmla="*/ 327 h 664"/>
                <a:gd name="T16" fmla="*/ 519 w 639"/>
                <a:gd name="T17" fmla="*/ 82 h 664"/>
                <a:gd name="T18" fmla="*/ 244 w 639"/>
                <a:gd name="T19" fmla="*/ 25 h 664"/>
                <a:gd name="T20" fmla="*/ 39 w 639"/>
                <a:gd name="T21" fmla="*/ 200 h 664"/>
                <a:gd name="T22" fmla="*/ 53 w 639"/>
                <a:gd name="T23" fmla="*/ 482 h 664"/>
                <a:gd name="T24" fmla="*/ 407 w 639"/>
                <a:gd name="T25" fmla="*/ 629 h 664"/>
                <a:gd name="T26" fmla="*/ 638 w 639"/>
                <a:gd name="T27" fmla="*/ 327 h 664"/>
                <a:gd name="T28" fmla="*/ 554 w 639"/>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9" h="664">
                  <a:moveTo>
                    <a:pt x="554" y="327"/>
                  </a:moveTo>
                  <a:cubicBezTo>
                    <a:pt x="553" y="410"/>
                    <a:pt x="510" y="485"/>
                    <a:pt x="438" y="526"/>
                  </a:cubicBezTo>
                  <a:cubicBezTo>
                    <a:pt x="365" y="569"/>
                    <a:pt x="275" y="564"/>
                    <a:pt x="204" y="521"/>
                  </a:cubicBezTo>
                  <a:cubicBezTo>
                    <a:pt x="133" y="478"/>
                    <a:pt x="94" y="398"/>
                    <a:pt x="97" y="316"/>
                  </a:cubicBezTo>
                  <a:cubicBezTo>
                    <a:pt x="99" y="234"/>
                    <a:pt x="150" y="161"/>
                    <a:pt x="222" y="123"/>
                  </a:cubicBezTo>
                  <a:cubicBezTo>
                    <a:pt x="292" y="85"/>
                    <a:pt x="379" y="92"/>
                    <a:pt x="447" y="133"/>
                  </a:cubicBezTo>
                  <a:cubicBezTo>
                    <a:pt x="514" y="174"/>
                    <a:pt x="553" y="249"/>
                    <a:pt x="554" y="327"/>
                  </a:cubicBezTo>
                  <a:cubicBezTo>
                    <a:pt x="555" y="381"/>
                    <a:pt x="639" y="381"/>
                    <a:pt x="638" y="327"/>
                  </a:cubicBezTo>
                  <a:cubicBezTo>
                    <a:pt x="637" y="232"/>
                    <a:pt x="594" y="141"/>
                    <a:pt x="519" y="82"/>
                  </a:cubicBezTo>
                  <a:cubicBezTo>
                    <a:pt x="441" y="21"/>
                    <a:pt x="340" y="0"/>
                    <a:pt x="244" y="25"/>
                  </a:cubicBezTo>
                  <a:cubicBezTo>
                    <a:pt x="154" y="48"/>
                    <a:pt x="76" y="116"/>
                    <a:pt x="39" y="200"/>
                  </a:cubicBezTo>
                  <a:cubicBezTo>
                    <a:pt x="0" y="292"/>
                    <a:pt x="5" y="395"/>
                    <a:pt x="53" y="482"/>
                  </a:cubicBezTo>
                  <a:cubicBezTo>
                    <a:pt x="122" y="606"/>
                    <a:pt x="271" y="664"/>
                    <a:pt x="407" y="629"/>
                  </a:cubicBezTo>
                  <a:cubicBezTo>
                    <a:pt x="543" y="594"/>
                    <a:pt x="637" y="466"/>
                    <a:pt x="638" y="327"/>
                  </a:cubicBezTo>
                  <a:cubicBezTo>
                    <a:pt x="639" y="273"/>
                    <a:pt x="555" y="273"/>
                    <a:pt x="554"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7" name="Freeform 36">
              <a:extLst>
                <a:ext uri="{FF2B5EF4-FFF2-40B4-BE49-F238E27FC236}">
                  <a16:creationId xmlns:a16="http://schemas.microsoft.com/office/drawing/2014/main" id="{12B0F9D4-64CB-42CD-88AA-7E8CAD1F1229}"/>
                </a:ext>
              </a:extLst>
            </p:cNvPr>
            <p:cNvSpPr>
              <a:spLocks/>
            </p:cNvSpPr>
            <p:nvPr/>
          </p:nvSpPr>
          <p:spPr bwMode="auto">
            <a:xfrm>
              <a:off x="-23596600" y="-8610601"/>
              <a:ext cx="3186113" cy="2139950"/>
            </a:xfrm>
            <a:custGeom>
              <a:avLst/>
              <a:gdLst>
                <a:gd name="T0" fmla="*/ 846 w 1068"/>
                <a:gd name="T1" fmla="*/ 102 h 718"/>
                <a:gd name="T2" fmla="*/ 981 w 1068"/>
                <a:gd name="T3" fmla="*/ 330 h 718"/>
                <a:gd name="T4" fmla="*/ 981 w 1068"/>
                <a:gd name="T5" fmla="*/ 480 h 718"/>
                <a:gd name="T6" fmla="*/ 981 w 1068"/>
                <a:gd name="T7" fmla="*/ 559 h 718"/>
                <a:gd name="T8" fmla="*/ 961 w 1068"/>
                <a:gd name="T9" fmla="*/ 618 h 718"/>
                <a:gd name="T10" fmla="*/ 882 w 1068"/>
                <a:gd name="T11" fmla="*/ 634 h 718"/>
                <a:gd name="T12" fmla="*/ 214 w 1068"/>
                <a:gd name="T13" fmla="*/ 634 h 718"/>
                <a:gd name="T14" fmla="*/ 152 w 1068"/>
                <a:gd name="T15" fmla="*/ 634 h 718"/>
                <a:gd name="T16" fmla="*/ 90 w 1068"/>
                <a:gd name="T17" fmla="*/ 571 h 718"/>
                <a:gd name="T18" fmla="*/ 90 w 1068"/>
                <a:gd name="T19" fmla="*/ 524 h 718"/>
                <a:gd name="T20" fmla="*/ 90 w 1068"/>
                <a:gd name="T21" fmla="*/ 355 h 718"/>
                <a:gd name="T22" fmla="*/ 173 w 1068"/>
                <a:gd name="T23" fmla="*/ 144 h 718"/>
                <a:gd name="T24" fmla="*/ 222 w 1068"/>
                <a:gd name="T25" fmla="*/ 104 h 718"/>
                <a:gd name="T26" fmla="*/ 180 w 1068"/>
                <a:gd name="T27" fmla="*/ 31 h 718"/>
                <a:gd name="T28" fmla="*/ 13 w 1068"/>
                <a:gd name="T29" fmla="*/ 277 h 718"/>
                <a:gd name="T30" fmla="*/ 6 w 1068"/>
                <a:gd name="T31" fmla="*/ 448 h 718"/>
                <a:gd name="T32" fmla="*/ 9 w 1068"/>
                <a:gd name="T33" fmla="*/ 604 h 718"/>
                <a:gd name="T34" fmla="*/ 161 w 1068"/>
                <a:gd name="T35" fmla="*/ 718 h 718"/>
                <a:gd name="T36" fmla="*/ 805 w 1068"/>
                <a:gd name="T37" fmla="*/ 718 h 718"/>
                <a:gd name="T38" fmla="*/ 908 w 1068"/>
                <a:gd name="T39" fmla="*/ 718 h 718"/>
                <a:gd name="T40" fmla="*/ 1059 w 1068"/>
                <a:gd name="T41" fmla="*/ 615 h 718"/>
                <a:gd name="T42" fmla="*/ 1065 w 1068"/>
                <a:gd name="T43" fmla="*/ 545 h 718"/>
                <a:gd name="T44" fmla="*/ 1065 w 1068"/>
                <a:gd name="T45" fmla="*/ 456 h 718"/>
                <a:gd name="T46" fmla="*/ 1060 w 1068"/>
                <a:gd name="T47" fmla="*/ 288 h 718"/>
                <a:gd name="T48" fmla="*/ 888 w 1068"/>
                <a:gd name="T49" fmla="*/ 30 h 718"/>
                <a:gd name="T50" fmla="*/ 846 w 1068"/>
                <a:gd name="T51" fmla="*/ 10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8" h="718">
                  <a:moveTo>
                    <a:pt x="846" y="102"/>
                  </a:moveTo>
                  <a:cubicBezTo>
                    <a:pt x="924" y="152"/>
                    <a:pt x="975" y="237"/>
                    <a:pt x="981" y="330"/>
                  </a:cubicBezTo>
                  <a:cubicBezTo>
                    <a:pt x="984" y="379"/>
                    <a:pt x="981" y="430"/>
                    <a:pt x="981" y="480"/>
                  </a:cubicBezTo>
                  <a:cubicBezTo>
                    <a:pt x="981" y="506"/>
                    <a:pt x="981" y="533"/>
                    <a:pt x="981" y="559"/>
                  </a:cubicBezTo>
                  <a:cubicBezTo>
                    <a:pt x="981" y="583"/>
                    <a:pt x="978" y="601"/>
                    <a:pt x="961" y="618"/>
                  </a:cubicBezTo>
                  <a:cubicBezTo>
                    <a:pt x="941" y="638"/>
                    <a:pt x="910" y="634"/>
                    <a:pt x="882" y="634"/>
                  </a:cubicBezTo>
                  <a:cubicBezTo>
                    <a:pt x="659" y="634"/>
                    <a:pt x="436" y="634"/>
                    <a:pt x="214" y="634"/>
                  </a:cubicBezTo>
                  <a:cubicBezTo>
                    <a:pt x="193" y="634"/>
                    <a:pt x="173" y="634"/>
                    <a:pt x="152" y="634"/>
                  </a:cubicBezTo>
                  <a:cubicBezTo>
                    <a:pt x="117" y="634"/>
                    <a:pt x="90" y="606"/>
                    <a:pt x="90" y="571"/>
                  </a:cubicBezTo>
                  <a:cubicBezTo>
                    <a:pt x="89" y="556"/>
                    <a:pt x="90" y="540"/>
                    <a:pt x="90" y="524"/>
                  </a:cubicBezTo>
                  <a:cubicBezTo>
                    <a:pt x="90" y="468"/>
                    <a:pt x="90" y="412"/>
                    <a:pt x="90" y="355"/>
                  </a:cubicBezTo>
                  <a:cubicBezTo>
                    <a:pt x="90" y="276"/>
                    <a:pt x="117" y="202"/>
                    <a:pt x="173" y="144"/>
                  </a:cubicBezTo>
                  <a:cubicBezTo>
                    <a:pt x="188" y="129"/>
                    <a:pt x="204" y="116"/>
                    <a:pt x="222" y="104"/>
                  </a:cubicBezTo>
                  <a:cubicBezTo>
                    <a:pt x="267" y="74"/>
                    <a:pt x="225" y="2"/>
                    <a:pt x="180" y="31"/>
                  </a:cubicBezTo>
                  <a:cubicBezTo>
                    <a:pt x="94" y="88"/>
                    <a:pt x="32" y="175"/>
                    <a:pt x="13" y="277"/>
                  </a:cubicBezTo>
                  <a:cubicBezTo>
                    <a:pt x="2" y="333"/>
                    <a:pt x="6" y="391"/>
                    <a:pt x="6" y="448"/>
                  </a:cubicBezTo>
                  <a:cubicBezTo>
                    <a:pt x="6" y="499"/>
                    <a:pt x="0" y="554"/>
                    <a:pt x="9" y="604"/>
                  </a:cubicBezTo>
                  <a:cubicBezTo>
                    <a:pt x="23" y="676"/>
                    <a:pt x="92" y="718"/>
                    <a:pt x="161" y="718"/>
                  </a:cubicBezTo>
                  <a:cubicBezTo>
                    <a:pt x="375" y="718"/>
                    <a:pt x="590" y="718"/>
                    <a:pt x="805" y="718"/>
                  </a:cubicBezTo>
                  <a:cubicBezTo>
                    <a:pt x="839" y="718"/>
                    <a:pt x="873" y="718"/>
                    <a:pt x="908" y="718"/>
                  </a:cubicBezTo>
                  <a:cubicBezTo>
                    <a:pt x="977" y="718"/>
                    <a:pt x="1035" y="682"/>
                    <a:pt x="1059" y="615"/>
                  </a:cubicBezTo>
                  <a:cubicBezTo>
                    <a:pt x="1066" y="593"/>
                    <a:pt x="1065" y="568"/>
                    <a:pt x="1065" y="545"/>
                  </a:cubicBezTo>
                  <a:cubicBezTo>
                    <a:pt x="1065" y="515"/>
                    <a:pt x="1065" y="486"/>
                    <a:pt x="1065" y="456"/>
                  </a:cubicBezTo>
                  <a:cubicBezTo>
                    <a:pt x="1065" y="400"/>
                    <a:pt x="1068" y="344"/>
                    <a:pt x="1060" y="288"/>
                  </a:cubicBezTo>
                  <a:cubicBezTo>
                    <a:pt x="1045" y="182"/>
                    <a:pt x="978" y="87"/>
                    <a:pt x="888" y="30"/>
                  </a:cubicBezTo>
                  <a:cubicBezTo>
                    <a:pt x="843" y="0"/>
                    <a:pt x="801" y="73"/>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8" name="Freeform 37">
              <a:extLst>
                <a:ext uri="{FF2B5EF4-FFF2-40B4-BE49-F238E27FC236}">
                  <a16:creationId xmlns:a16="http://schemas.microsoft.com/office/drawing/2014/main" id="{0FD5A500-BBCF-4857-86E7-EBF5AA53DDB4}"/>
                </a:ext>
              </a:extLst>
            </p:cNvPr>
            <p:cNvSpPr>
              <a:spLocks/>
            </p:cNvSpPr>
            <p:nvPr/>
          </p:nvSpPr>
          <p:spPr bwMode="auto">
            <a:xfrm>
              <a:off x="-26819225" y="-3736976"/>
              <a:ext cx="1903413" cy="1978025"/>
            </a:xfrm>
            <a:custGeom>
              <a:avLst/>
              <a:gdLst>
                <a:gd name="T0" fmla="*/ 554 w 638"/>
                <a:gd name="T1" fmla="*/ 327 h 664"/>
                <a:gd name="T2" fmla="*/ 437 w 638"/>
                <a:gd name="T3" fmla="*/ 527 h 664"/>
                <a:gd name="T4" fmla="*/ 203 w 638"/>
                <a:gd name="T5" fmla="*/ 521 h 664"/>
                <a:gd name="T6" fmla="*/ 96 w 638"/>
                <a:gd name="T7" fmla="*/ 316 h 664"/>
                <a:gd name="T8" fmla="*/ 222 w 638"/>
                <a:gd name="T9" fmla="*/ 123 h 664"/>
                <a:gd name="T10" fmla="*/ 446 w 638"/>
                <a:gd name="T11" fmla="*/ 133 h 664"/>
                <a:gd name="T12" fmla="*/ 554 w 638"/>
                <a:gd name="T13" fmla="*/ 327 h 664"/>
                <a:gd name="T14" fmla="*/ 638 w 638"/>
                <a:gd name="T15" fmla="*/ 327 h 664"/>
                <a:gd name="T16" fmla="*/ 519 w 638"/>
                <a:gd name="T17" fmla="*/ 82 h 664"/>
                <a:gd name="T18" fmla="*/ 244 w 638"/>
                <a:gd name="T19" fmla="*/ 25 h 664"/>
                <a:gd name="T20" fmla="*/ 39 w 638"/>
                <a:gd name="T21" fmla="*/ 201 h 664"/>
                <a:gd name="T22" fmla="*/ 53 w 638"/>
                <a:gd name="T23" fmla="*/ 482 h 664"/>
                <a:gd name="T24" fmla="*/ 406 w 638"/>
                <a:gd name="T25" fmla="*/ 630 h 664"/>
                <a:gd name="T26" fmla="*/ 638 w 638"/>
                <a:gd name="T27" fmla="*/ 327 h 664"/>
                <a:gd name="T28" fmla="*/ 554 w 638"/>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8" h="664">
                  <a:moveTo>
                    <a:pt x="554" y="327"/>
                  </a:moveTo>
                  <a:cubicBezTo>
                    <a:pt x="553" y="410"/>
                    <a:pt x="509" y="485"/>
                    <a:pt x="437" y="527"/>
                  </a:cubicBezTo>
                  <a:cubicBezTo>
                    <a:pt x="365" y="569"/>
                    <a:pt x="274" y="564"/>
                    <a:pt x="203" y="521"/>
                  </a:cubicBezTo>
                  <a:cubicBezTo>
                    <a:pt x="133" y="478"/>
                    <a:pt x="94" y="398"/>
                    <a:pt x="96" y="316"/>
                  </a:cubicBezTo>
                  <a:cubicBezTo>
                    <a:pt x="99" y="234"/>
                    <a:pt x="150" y="161"/>
                    <a:pt x="222" y="123"/>
                  </a:cubicBezTo>
                  <a:cubicBezTo>
                    <a:pt x="292" y="86"/>
                    <a:pt x="379" y="92"/>
                    <a:pt x="446" y="133"/>
                  </a:cubicBezTo>
                  <a:cubicBezTo>
                    <a:pt x="514" y="174"/>
                    <a:pt x="553" y="250"/>
                    <a:pt x="554" y="327"/>
                  </a:cubicBezTo>
                  <a:cubicBezTo>
                    <a:pt x="554" y="381"/>
                    <a:pt x="638" y="382"/>
                    <a:pt x="638" y="327"/>
                  </a:cubicBezTo>
                  <a:cubicBezTo>
                    <a:pt x="637" y="232"/>
                    <a:pt x="594" y="141"/>
                    <a:pt x="519" y="82"/>
                  </a:cubicBezTo>
                  <a:cubicBezTo>
                    <a:pt x="441" y="21"/>
                    <a:pt x="340" y="0"/>
                    <a:pt x="244" y="25"/>
                  </a:cubicBezTo>
                  <a:cubicBezTo>
                    <a:pt x="154" y="48"/>
                    <a:pt x="76" y="116"/>
                    <a:pt x="39" y="201"/>
                  </a:cubicBezTo>
                  <a:cubicBezTo>
                    <a:pt x="0" y="292"/>
                    <a:pt x="5" y="395"/>
                    <a:pt x="53" y="482"/>
                  </a:cubicBezTo>
                  <a:cubicBezTo>
                    <a:pt x="122" y="606"/>
                    <a:pt x="271" y="664"/>
                    <a:pt x="406" y="630"/>
                  </a:cubicBezTo>
                  <a:cubicBezTo>
                    <a:pt x="542" y="595"/>
                    <a:pt x="636" y="466"/>
                    <a:pt x="638" y="327"/>
                  </a:cubicBezTo>
                  <a:cubicBezTo>
                    <a:pt x="638" y="273"/>
                    <a:pt x="554" y="273"/>
                    <a:pt x="554"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9" name="Freeform 38">
              <a:extLst>
                <a:ext uri="{FF2B5EF4-FFF2-40B4-BE49-F238E27FC236}">
                  <a16:creationId xmlns:a16="http://schemas.microsoft.com/office/drawing/2014/main" id="{443598C0-BD9C-4522-87F3-C9C8F628EF08}"/>
                </a:ext>
              </a:extLst>
            </p:cNvPr>
            <p:cNvSpPr>
              <a:spLocks/>
            </p:cNvSpPr>
            <p:nvPr/>
          </p:nvSpPr>
          <p:spPr bwMode="auto">
            <a:xfrm>
              <a:off x="-27444701" y="-2163763"/>
              <a:ext cx="3182938" cy="2136775"/>
            </a:xfrm>
            <a:custGeom>
              <a:avLst/>
              <a:gdLst>
                <a:gd name="T0" fmla="*/ 846 w 1067"/>
                <a:gd name="T1" fmla="*/ 102 h 717"/>
                <a:gd name="T2" fmla="*/ 980 w 1067"/>
                <a:gd name="T3" fmla="*/ 329 h 717"/>
                <a:gd name="T4" fmla="*/ 981 w 1067"/>
                <a:gd name="T5" fmla="*/ 479 h 717"/>
                <a:gd name="T6" fmla="*/ 981 w 1067"/>
                <a:gd name="T7" fmla="*/ 558 h 717"/>
                <a:gd name="T8" fmla="*/ 961 w 1067"/>
                <a:gd name="T9" fmla="*/ 617 h 717"/>
                <a:gd name="T10" fmla="*/ 882 w 1067"/>
                <a:gd name="T11" fmla="*/ 633 h 717"/>
                <a:gd name="T12" fmla="*/ 213 w 1067"/>
                <a:gd name="T13" fmla="*/ 633 h 717"/>
                <a:gd name="T14" fmla="*/ 152 w 1067"/>
                <a:gd name="T15" fmla="*/ 633 h 717"/>
                <a:gd name="T16" fmla="*/ 89 w 1067"/>
                <a:gd name="T17" fmla="*/ 571 h 717"/>
                <a:gd name="T18" fmla="*/ 89 w 1067"/>
                <a:gd name="T19" fmla="*/ 523 h 717"/>
                <a:gd name="T20" fmla="*/ 89 w 1067"/>
                <a:gd name="T21" fmla="*/ 355 h 717"/>
                <a:gd name="T22" fmla="*/ 172 w 1067"/>
                <a:gd name="T23" fmla="*/ 144 h 717"/>
                <a:gd name="T24" fmla="*/ 222 w 1067"/>
                <a:gd name="T25" fmla="*/ 103 h 717"/>
                <a:gd name="T26" fmla="*/ 179 w 1067"/>
                <a:gd name="T27" fmla="*/ 31 h 717"/>
                <a:gd name="T28" fmla="*/ 12 w 1067"/>
                <a:gd name="T29" fmla="*/ 276 h 717"/>
                <a:gd name="T30" fmla="*/ 5 w 1067"/>
                <a:gd name="T31" fmla="*/ 447 h 717"/>
                <a:gd name="T32" fmla="*/ 9 w 1067"/>
                <a:gd name="T33" fmla="*/ 604 h 717"/>
                <a:gd name="T34" fmla="*/ 161 w 1067"/>
                <a:gd name="T35" fmla="*/ 717 h 717"/>
                <a:gd name="T36" fmla="*/ 804 w 1067"/>
                <a:gd name="T37" fmla="*/ 717 h 717"/>
                <a:gd name="T38" fmla="*/ 907 w 1067"/>
                <a:gd name="T39" fmla="*/ 717 h 717"/>
                <a:gd name="T40" fmla="*/ 1058 w 1067"/>
                <a:gd name="T41" fmla="*/ 614 h 717"/>
                <a:gd name="T42" fmla="*/ 1065 w 1067"/>
                <a:gd name="T43" fmla="*/ 544 h 717"/>
                <a:gd name="T44" fmla="*/ 1065 w 1067"/>
                <a:gd name="T45" fmla="*/ 455 h 717"/>
                <a:gd name="T46" fmla="*/ 1060 w 1067"/>
                <a:gd name="T47" fmla="*/ 287 h 717"/>
                <a:gd name="T48" fmla="*/ 888 w 1067"/>
                <a:gd name="T49" fmla="*/ 29 h 717"/>
                <a:gd name="T50" fmla="*/ 846 w 1067"/>
                <a:gd name="T51" fmla="*/ 10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7" h="717">
                  <a:moveTo>
                    <a:pt x="846" y="102"/>
                  </a:moveTo>
                  <a:cubicBezTo>
                    <a:pt x="924" y="152"/>
                    <a:pt x="974" y="236"/>
                    <a:pt x="980" y="329"/>
                  </a:cubicBezTo>
                  <a:cubicBezTo>
                    <a:pt x="983" y="379"/>
                    <a:pt x="981" y="429"/>
                    <a:pt x="981" y="479"/>
                  </a:cubicBezTo>
                  <a:cubicBezTo>
                    <a:pt x="981" y="505"/>
                    <a:pt x="981" y="532"/>
                    <a:pt x="981" y="558"/>
                  </a:cubicBezTo>
                  <a:cubicBezTo>
                    <a:pt x="981" y="582"/>
                    <a:pt x="978" y="600"/>
                    <a:pt x="961" y="617"/>
                  </a:cubicBezTo>
                  <a:cubicBezTo>
                    <a:pt x="940" y="637"/>
                    <a:pt x="910" y="633"/>
                    <a:pt x="882" y="633"/>
                  </a:cubicBezTo>
                  <a:cubicBezTo>
                    <a:pt x="659" y="633"/>
                    <a:pt x="436" y="633"/>
                    <a:pt x="213" y="633"/>
                  </a:cubicBezTo>
                  <a:cubicBezTo>
                    <a:pt x="193" y="633"/>
                    <a:pt x="172" y="633"/>
                    <a:pt x="152" y="633"/>
                  </a:cubicBezTo>
                  <a:cubicBezTo>
                    <a:pt x="117" y="633"/>
                    <a:pt x="90" y="605"/>
                    <a:pt x="89" y="571"/>
                  </a:cubicBezTo>
                  <a:cubicBezTo>
                    <a:pt x="89" y="555"/>
                    <a:pt x="89" y="539"/>
                    <a:pt x="89" y="523"/>
                  </a:cubicBezTo>
                  <a:cubicBezTo>
                    <a:pt x="89" y="467"/>
                    <a:pt x="89" y="411"/>
                    <a:pt x="89" y="355"/>
                  </a:cubicBezTo>
                  <a:cubicBezTo>
                    <a:pt x="89" y="275"/>
                    <a:pt x="117" y="201"/>
                    <a:pt x="172" y="144"/>
                  </a:cubicBezTo>
                  <a:cubicBezTo>
                    <a:pt x="187" y="128"/>
                    <a:pt x="204" y="115"/>
                    <a:pt x="222" y="103"/>
                  </a:cubicBezTo>
                  <a:cubicBezTo>
                    <a:pt x="267" y="74"/>
                    <a:pt x="225" y="1"/>
                    <a:pt x="179" y="31"/>
                  </a:cubicBezTo>
                  <a:cubicBezTo>
                    <a:pt x="93" y="87"/>
                    <a:pt x="32" y="174"/>
                    <a:pt x="12" y="276"/>
                  </a:cubicBezTo>
                  <a:cubicBezTo>
                    <a:pt x="1" y="332"/>
                    <a:pt x="5" y="391"/>
                    <a:pt x="5" y="447"/>
                  </a:cubicBezTo>
                  <a:cubicBezTo>
                    <a:pt x="5" y="498"/>
                    <a:pt x="0" y="553"/>
                    <a:pt x="9" y="604"/>
                  </a:cubicBezTo>
                  <a:cubicBezTo>
                    <a:pt x="22" y="675"/>
                    <a:pt x="92" y="717"/>
                    <a:pt x="161" y="717"/>
                  </a:cubicBezTo>
                  <a:cubicBezTo>
                    <a:pt x="375" y="717"/>
                    <a:pt x="590" y="717"/>
                    <a:pt x="804" y="717"/>
                  </a:cubicBezTo>
                  <a:cubicBezTo>
                    <a:pt x="839" y="717"/>
                    <a:pt x="873" y="717"/>
                    <a:pt x="907" y="717"/>
                  </a:cubicBezTo>
                  <a:cubicBezTo>
                    <a:pt x="977" y="717"/>
                    <a:pt x="1035" y="681"/>
                    <a:pt x="1058" y="614"/>
                  </a:cubicBezTo>
                  <a:cubicBezTo>
                    <a:pt x="1066" y="592"/>
                    <a:pt x="1065" y="568"/>
                    <a:pt x="1065" y="544"/>
                  </a:cubicBezTo>
                  <a:cubicBezTo>
                    <a:pt x="1065" y="515"/>
                    <a:pt x="1065" y="485"/>
                    <a:pt x="1065" y="455"/>
                  </a:cubicBezTo>
                  <a:cubicBezTo>
                    <a:pt x="1065" y="399"/>
                    <a:pt x="1067" y="343"/>
                    <a:pt x="1060" y="287"/>
                  </a:cubicBezTo>
                  <a:cubicBezTo>
                    <a:pt x="1045" y="181"/>
                    <a:pt x="977" y="86"/>
                    <a:pt x="888" y="29"/>
                  </a:cubicBezTo>
                  <a:cubicBezTo>
                    <a:pt x="842" y="0"/>
                    <a:pt x="800" y="72"/>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0" name="Freeform 39">
              <a:extLst>
                <a:ext uri="{FF2B5EF4-FFF2-40B4-BE49-F238E27FC236}">
                  <a16:creationId xmlns:a16="http://schemas.microsoft.com/office/drawing/2014/main" id="{426B4897-8470-4A76-9FA9-4E7CD62BFE0C}"/>
                </a:ext>
              </a:extLst>
            </p:cNvPr>
            <p:cNvSpPr>
              <a:spLocks/>
            </p:cNvSpPr>
            <p:nvPr/>
          </p:nvSpPr>
          <p:spPr bwMode="auto">
            <a:xfrm>
              <a:off x="-19121438" y="-3736976"/>
              <a:ext cx="1906588" cy="1978025"/>
            </a:xfrm>
            <a:custGeom>
              <a:avLst/>
              <a:gdLst>
                <a:gd name="T0" fmla="*/ 555 w 639"/>
                <a:gd name="T1" fmla="*/ 327 h 664"/>
                <a:gd name="T2" fmla="*/ 438 w 639"/>
                <a:gd name="T3" fmla="*/ 527 h 664"/>
                <a:gd name="T4" fmla="*/ 204 w 639"/>
                <a:gd name="T5" fmla="*/ 521 h 664"/>
                <a:gd name="T6" fmla="*/ 97 w 639"/>
                <a:gd name="T7" fmla="*/ 316 h 664"/>
                <a:gd name="T8" fmla="*/ 222 w 639"/>
                <a:gd name="T9" fmla="*/ 123 h 664"/>
                <a:gd name="T10" fmla="*/ 447 w 639"/>
                <a:gd name="T11" fmla="*/ 133 h 664"/>
                <a:gd name="T12" fmla="*/ 555 w 639"/>
                <a:gd name="T13" fmla="*/ 327 h 664"/>
                <a:gd name="T14" fmla="*/ 639 w 639"/>
                <a:gd name="T15" fmla="*/ 327 h 664"/>
                <a:gd name="T16" fmla="*/ 519 w 639"/>
                <a:gd name="T17" fmla="*/ 82 h 664"/>
                <a:gd name="T18" fmla="*/ 244 w 639"/>
                <a:gd name="T19" fmla="*/ 25 h 664"/>
                <a:gd name="T20" fmla="*/ 40 w 639"/>
                <a:gd name="T21" fmla="*/ 201 h 664"/>
                <a:gd name="T22" fmla="*/ 54 w 639"/>
                <a:gd name="T23" fmla="*/ 482 h 664"/>
                <a:gd name="T24" fmla="*/ 407 w 639"/>
                <a:gd name="T25" fmla="*/ 630 h 664"/>
                <a:gd name="T26" fmla="*/ 639 w 639"/>
                <a:gd name="T27" fmla="*/ 327 h 664"/>
                <a:gd name="T28" fmla="*/ 555 w 639"/>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9" h="664">
                  <a:moveTo>
                    <a:pt x="555" y="327"/>
                  </a:moveTo>
                  <a:cubicBezTo>
                    <a:pt x="554" y="410"/>
                    <a:pt x="510" y="485"/>
                    <a:pt x="438" y="527"/>
                  </a:cubicBezTo>
                  <a:cubicBezTo>
                    <a:pt x="366" y="569"/>
                    <a:pt x="275" y="564"/>
                    <a:pt x="204" y="521"/>
                  </a:cubicBezTo>
                  <a:cubicBezTo>
                    <a:pt x="133" y="478"/>
                    <a:pt x="95" y="398"/>
                    <a:pt x="97" y="316"/>
                  </a:cubicBezTo>
                  <a:cubicBezTo>
                    <a:pt x="100" y="234"/>
                    <a:pt x="151" y="161"/>
                    <a:pt x="222" y="123"/>
                  </a:cubicBezTo>
                  <a:cubicBezTo>
                    <a:pt x="293" y="86"/>
                    <a:pt x="380" y="92"/>
                    <a:pt x="447" y="133"/>
                  </a:cubicBezTo>
                  <a:cubicBezTo>
                    <a:pt x="514" y="174"/>
                    <a:pt x="554" y="250"/>
                    <a:pt x="555" y="327"/>
                  </a:cubicBezTo>
                  <a:cubicBezTo>
                    <a:pt x="555" y="381"/>
                    <a:pt x="639" y="382"/>
                    <a:pt x="639" y="327"/>
                  </a:cubicBezTo>
                  <a:cubicBezTo>
                    <a:pt x="638" y="232"/>
                    <a:pt x="595" y="141"/>
                    <a:pt x="519" y="82"/>
                  </a:cubicBezTo>
                  <a:cubicBezTo>
                    <a:pt x="441" y="21"/>
                    <a:pt x="340" y="0"/>
                    <a:pt x="244" y="25"/>
                  </a:cubicBezTo>
                  <a:cubicBezTo>
                    <a:pt x="154" y="48"/>
                    <a:pt x="77" y="116"/>
                    <a:pt x="40" y="201"/>
                  </a:cubicBezTo>
                  <a:cubicBezTo>
                    <a:pt x="0" y="292"/>
                    <a:pt x="5" y="395"/>
                    <a:pt x="54" y="482"/>
                  </a:cubicBezTo>
                  <a:cubicBezTo>
                    <a:pt x="123" y="606"/>
                    <a:pt x="272" y="664"/>
                    <a:pt x="407" y="630"/>
                  </a:cubicBezTo>
                  <a:cubicBezTo>
                    <a:pt x="543" y="595"/>
                    <a:pt x="637" y="466"/>
                    <a:pt x="639" y="327"/>
                  </a:cubicBezTo>
                  <a:cubicBezTo>
                    <a:pt x="639" y="273"/>
                    <a:pt x="555" y="273"/>
                    <a:pt x="555"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1" name="Freeform 40">
              <a:extLst>
                <a:ext uri="{FF2B5EF4-FFF2-40B4-BE49-F238E27FC236}">
                  <a16:creationId xmlns:a16="http://schemas.microsoft.com/office/drawing/2014/main" id="{08884941-111D-4BB6-BD63-1DA532A17165}"/>
                </a:ext>
              </a:extLst>
            </p:cNvPr>
            <p:cNvSpPr>
              <a:spLocks/>
            </p:cNvSpPr>
            <p:nvPr/>
          </p:nvSpPr>
          <p:spPr bwMode="auto">
            <a:xfrm>
              <a:off x="-19746913" y="-2163763"/>
              <a:ext cx="3186113" cy="2136775"/>
            </a:xfrm>
            <a:custGeom>
              <a:avLst/>
              <a:gdLst>
                <a:gd name="T0" fmla="*/ 846 w 1068"/>
                <a:gd name="T1" fmla="*/ 102 h 717"/>
                <a:gd name="T2" fmla="*/ 981 w 1068"/>
                <a:gd name="T3" fmla="*/ 329 h 717"/>
                <a:gd name="T4" fmla="*/ 981 w 1068"/>
                <a:gd name="T5" fmla="*/ 479 h 717"/>
                <a:gd name="T6" fmla="*/ 981 w 1068"/>
                <a:gd name="T7" fmla="*/ 558 h 717"/>
                <a:gd name="T8" fmla="*/ 961 w 1068"/>
                <a:gd name="T9" fmla="*/ 617 h 717"/>
                <a:gd name="T10" fmla="*/ 882 w 1068"/>
                <a:gd name="T11" fmla="*/ 633 h 717"/>
                <a:gd name="T12" fmla="*/ 214 w 1068"/>
                <a:gd name="T13" fmla="*/ 633 h 717"/>
                <a:gd name="T14" fmla="*/ 153 w 1068"/>
                <a:gd name="T15" fmla="*/ 633 h 717"/>
                <a:gd name="T16" fmla="*/ 90 w 1068"/>
                <a:gd name="T17" fmla="*/ 571 h 717"/>
                <a:gd name="T18" fmla="*/ 90 w 1068"/>
                <a:gd name="T19" fmla="*/ 523 h 717"/>
                <a:gd name="T20" fmla="*/ 90 w 1068"/>
                <a:gd name="T21" fmla="*/ 355 h 717"/>
                <a:gd name="T22" fmla="*/ 173 w 1068"/>
                <a:gd name="T23" fmla="*/ 144 h 717"/>
                <a:gd name="T24" fmla="*/ 222 w 1068"/>
                <a:gd name="T25" fmla="*/ 103 h 717"/>
                <a:gd name="T26" fmla="*/ 180 w 1068"/>
                <a:gd name="T27" fmla="*/ 31 h 717"/>
                <a:gd name="T28" fmla="*/ 13 w 1068"/>
                <a:gd name="T29" fmla="*/ 276 h 717"/>
                <a:gd name="T30" fmla="*/ 6 w 1068"/>
                <a:gd name="T31" fmla="*/ 447 h 717"/>
                <a:gd name="T32" fmla="*/ 10 w 1068"/>
                <a:gd name="T33" fmla="*/ 604 h 717"/>
                <a:gd name="T34" fmla="*/ 161 w 1068"/>
                <a:gd name="T35" fmla="*/ 717 h 717"/>
                <a:gd name="T36" fmla="*/ 805 w 1068"/>
                <a:gd name="T37" fmla="*/ 717 h 717"/>
                <a:gd name="T38" fmla="*/ 908 w 1068"/>
                <a:gd name="T39" fmla="*/ 717 h 717"/>
                <a:gd name="T40" fmla="*/ 1059 w 1068"/>
                <a:gd name="T41" fmla="*/ 614 h 717"/>
                <a:gd name="T42" fmla="*/ 1065 w 1068"/>
                <a:gd name="T43" fmla="*/ 544 h 717"/>
                <a:gd name="T44" fmla="*/ 1065 w 1068"/>
                <a:gd name="T45" fmla="*/ 455 h 717"/>
                <a:gd name="T46" fmla="*/ 1060 w 1068"/>
                <a:gd name="T47" fmla="*/ 287 h 717"/>
                <a:gd name="T48" fmla="*/ 889 w 1068"/>
                <a:gd name="T49" fmla="*/ 29 h 717"/>
                <a:gd name="T50" fmla="*/ 846 w 1068"/>
                <a:gd name="T51" fmla="*/ 10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8" h="717">
                  <a:moveTo>
                    <a:pt x="846" y="102"/>
                  </a:moveTo>
                  <a:cubicBezTo>
                    <a:pt x="924" y="152"/>
                    <a:pt x="975" y="236"/>
                    <a:pt x="981" y="329"/>
                  </a:cubicBezTo>
                  <a:cubicBezTo>
                    <a:pt x="984" y="379"/>
                    <a:pt x="981" y="429"/>
                    <a:pt x="981" y="479"/>
                  </a:cubicBezTo>
                  <a:cubicBezTo>
                    <a:pt x="981" y="505"/>
                    <a:pt x="981" y="532"/>
                    <a:pt x="981" y="558"/>
                  </a:cubicBezTo>
                  <a:cubicBezTo>
                    <a:pt x="981" y="582"/>
                    <a:pt x="978" y="600"/>
                    <a:pt x="961" y="617"/>
                  </a:cubicBezTo>
                  <a:cubicBezTo>
                    <a:pt x="941" y="637"/>
                    <a:pt x="911" y="633"/>
                    <a:pt x="882" y="633"/>
                  </a:cubicBezTo>
                  <a:cubicBezTo>
                    <a:pt x="659" y="633"/>
                    <a:pt x="437" y="633"/>
                    <a:pt x="214" y="633"/>
                  </a:cubicBezTo>
                  <a:cubicBezTo>
                    <a:pt x="193" y="633"/>
                    <a:pt x="173" y="633"/>
                    <a:pt x="153" y="633"/>
                  </a:cubicBezTo>
                  <a:cubicBezTo>
                    <a:pt x="118" y="633"/>
                    <a:pt x="91" y="605"/>
                    <a:pt x="90" y="571"/>
                  </a:cubicBezTo>
                  <a:cubicBezTo>
                    <a:pt x="89" y="555"/>
                    <a:pt x="90" y="539"/>
                    <a:pt x="90" y="523"/>
                  </a:cubicBezTo>
                  <a:cubicBezTo>
                    <a:pt x="90" y="467"/>
                    <a:pt x="90" y="411"/>
                    <a:pt x="90" y="355"/>
                  </a:cubicBezTo>
                  <a:cubicBezTo>
                    <a:pt x="90" y="275"/>
                    <a:pt x="117" y="201"/>
                    <a:pt x="173" y="144"/>
                  </a:cubicBezTo>
                  <a:cubicBezTo>
                    <a:pt x="188" y="128"/>
                    <a:pt x="204" y="115"/>
                    <a:pt x="222" y="103"/>
                  </a:cubicBezTo>
                  <a:cubicBezTo>
                    <a:pt x="267" y="74"/>
                    <a:pt x="225" y="1"/>
                    <a:pt x="180" y="31"/>
                  </a:cubicBezTo>
                  <a:cubicBezTo>
                    <a:pt x="94" y="87"/>
                    <a:pt x="32" y="174"/>
                    <a:pt x="13" y="276"/>
                  </a:cubicBezTo>
                  <a:cubicBezTo>
                    <a:pt x="2" y="332"/>
                    <a:pt x="6" y="391"/>
                    <a:pt x="6" y="447"/>
                  </a:cubicBezTo>
                  <a:cubicBezTo>
                    <a:pt x="6" y="498"/>
                    <a:pt x="0" y="553"/>
                    <a:pt x="10" y="604"/>
                  </a:cubicBezTo>
                  <a:cubicBezTo>
                    <a:pt x="23" y="675"/>
                    <a:pt x="93" y="717"/>
                    <a:pt x="161" y="717"/>
                  </a:cubicBezTo>
                  <a:cubicBezTo>
                    <a:pt x="376" y="717"/>
                    <a:pt x="590" y="717"/>
                    <a:pt x="805" y="717"/>
                  </a:cubicBezTo>
                  <a:cubicBezTo>
                    <a:pt x="839" y="717"/>
                    <a:pt x="874" y="717"/>
                    <a:pt x="908" y="717"/>
                  </a:cubicBezTo>
                  <a:cubicBezTo>
                    <a:pt x="978" y="717"/>
                    <a:pt x="1036" y="681"/>
                    <a:pt x="1059" y="614"/>
                  </a:cubicBezTo>
                  <a:cubicBezTo>
                    <a:pt x="1067" y="592"/>
                    <a:pt x="1065" y="568"/>
                    <a:pt x="1065" y="544"/>
                  </a:cubicBezTo>
                  <a:cubicBezTo>
                    <a:pt x="1065" y="515"/>
                    <a:pt x="1065" y="485"/>
                    <a:pt x="1065" y="455"/>
                  </a:cubicBezTo>
                  <a:cubicBezTo>
                    <a:pt x="1065" y="399"/>
                    <a:pt x="1068" y="343"/>
                    <a:pt x="1060" y="287"/>
                  </a:cubicBezTo>
                  <a:cubicBezTo>
                    <a:pt x="1046" y="181"/>
                    <a:pt x="978" y="86"/>
                    <a:pt x="889" y="29"/>
                  </a:cubicBezTo>
                  <a:cubicBezTo>
                    <a:pt x="843" y="0"/>
                    <a:pt x="801" y="72"/>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2" name="Freeform 41">
              <a:extLst>
                <a:ext uri="{FF2B5EF4-FFF2-40B4-BE49-F238E27FC236}">
                  <a16:creationId xmlns:a16="http://schemas.microsoft.com/office/drawing/2014/main" id="{0E89D6C0-E5F8-47FF-8190-4361ED777159}"/>
                </a:ext>
              </a:extLst>
            </p:cNvPr>
            <p:cNvSpPr>
              <a:spLocks/>
            </p:cNvSpPr>
            <p:nvPr/>
          </p:nvSpPr>
          <p:spPr bwMode="auto">
            <a:xfrm>
              <a:off x="-22120225" y="-5770563"/>
              <a:ext cx="250825" cy="2101850"/>
            </a:xfrm>
            <a:custGeom>
              <a:avLst/>
              <a:gdLst>
                <a:gd name="T0" fmla="*/ 0 w 84"/>
                <a:gd name="T1" fmla="*/ 54 h 705"/>
                <a:gd name="T2" fmla="*/ 0 w 84"/>
                <a:gd name="T3" fmla="*/ 631 h 705"/>
                <a:gd name="T4" fmla="*/ 0 w 84"/>
                <a:gd name="T5" fmla="*/ 650 h 705"/>
                <a:gd name="T6" fmla="*/ 84 w 84"/>
                <a:gd name="T7" fmla="*/ 650 h 705"/>
                <a:gd name="T8" fmla="*/ 84 w 84"/>
                <a:gd name="T9" fmla="*/ 73 h 705"/>
                <a:gd name="T10" fmla="*/ 84 w 84"/>
                <a:gd name="T11" fmla="*/ 54 h 705"/>
                <a:gd name="T12" fmla="*/ 0 w 84"/>
                <a:gd name="T13" fmla="*/ 54 h 705"/>
              </a:gdLst>
              <a:ahLst/>
              <a:cxnLst>
                <a:cxn ang="0">
                  <a:pos x="T0" y="T1"/>
                </a:cxn>
                <a:cxn ang="0">
                  <a:pos x="T2" y="T3"/>
                </a:cxn>
                <a:cxn ang="0">
                  <a:pos x="T4" y="T5"/>
                </a:cxn>
                <a:cxn ang="0">
                  <a:pos x="T6" y="T7"/>
                </a:cxn>
                <a:cxn ang="0">
                  <a:pos x="T8" y="T9"/>
                </a:cxn>
                <a:cxn ang="0">
                  <a:pos x="T10" y="T11"/>
                </a:cxn>
                <a:cxn ang="0">
                  <a:pos x="T12" y="T13"/>
                </a:cxn>
              </a:cxnLst>
              <a:rect l="0" t="0" r="r" b="b"/>
              <a:pathLst>
                <a:path w="84" h="705">
                  <a:moveTo>
                    <a:pt x="0" y="54"/>
                  </a:moveTo>
                  <a:cubicBezTo>
                    <a:pt x="0" y="247"/>
                    <a:pt x="0" y="439"/>
                    <a:pt x="0" y="631"/>
                  </a:cubicBezTo>
                  <a:cubicBezTo>
                    <a:pt x="0" y="638"/>
                    <a:pt x="0" y="644"/>
                    <a:pt x="0" y="650"/>
                  </a:cubicBezTo>
                  <a:cubicBezTo>
                    <a:pt x="0" y="705"/>
                    <a:pt x="84" y="705"/>
                    <a:pt x="84" y="650"/>
                  </a:cubicBezTo>
                  <a:cubicBezTo>
                    <a:pt x="84" y="458"/>
                    <a:pt x="84" y="266"/>
                    <a:pt x="84" y="73"/>
                  </a:cubicBezTo>
                  <a:cubicBezTo>
                    <a:pt x="84" y="67"/>
                    <a:pt x="84" y="61"/>
                    <a:pt x="84" y="54"/>
                  </a:cubicBezTo>
                  <a:cubicBezTo>
                    <a:pt x="84" y="0"/>
                    <a:pt x="0" y="0"/>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3" name="Freeform 42">
              <a:extLst>
                <a:ext uri="{FF2B5EF4-FFF2-40B4-BE49-F238E27FC236}">
                  <a16:creationId xmlns:a16="http://schemas.microsoft.com/office/drawing/2014/main" id="{F2B683ED-11A9-4ED1-A941-C7F0C5096E24}"/>
                </a:ext>
              </a:extLst>
            </p:cNvPr>
            <p:cNvSpPr>
              <a:spLocks/>
            </p:cNvSpPr>
            <p:nvPr/>
          </p:nvSpPr>
          <p:spPr bwMode="auto">
            <a:xfrm>
              <a:off x="-23742650" y="-4017963"/>
              <a:ext cx="1944688" cy="1266825"/>
            </a:xfrm>
            <a:custGeom>
              <a:avLst/>
              <a:gdLst>
                <a:gd name="T0" fmla="*/ 89 w 652"/>
                <a:gd name="T1" fmla="*/ 398 h 425"/>
                <a:gd name="T2" fmla="*/ 589 w 652"/>
                <a:gd name="T3" fmla="*/ 109 h 425"/>
                <a:gd name="T4" fmla="*/ 605 w 652"/>
                <a:gd name="T5" fmla="*/ 100 h 425"/>
                <a:gd name="T6" fmla="*/ 563 w 652"/>
                <a:gd name="T7" fmla="*/ 27 h 425"/>
                <a:gd name="T8" fmla="*/ 63 w 652"/>
                <a:gd name="T9" fmla="*/ 316 h 425"/>
                <a:gd name="T10" fmla="*/ 47 w 652"/>
                <a:gd name="T11" fmla="*/ 325 h 425"/>
                <a:gd name="T12" fmla="*/ 89 w 652"/>
                <a:gd name="T13" fmla="*/ 398 h 425"/>
              </a:gdLst>
              <a:ahLst/>
              <a:cxnLst>
                <a:cxn ang="0">
                  <a:pos x="T0" y="T1"/>
                </a:cxn>
                <a:cxn ang="0">
                  <a:pos x="T2" y="T3"/>
                </a:cxn>
                <a:cxn ang="0">
                  <a:pos x="T4" y="T5"/>
                </a:cxn>
                <a:cxn ang="0">
                  <a:pos x="T6" y="T7"/>
                </a:cxn>
                <a:cxn ang="0">
                  <a:pos x="T8" y="T9"/>
                </a:cxn>
                <a:cxn ang="0">
                  <a:pos x="T10" y="T11"/>
                </a:cxn>
                <a:cxn ang="0">
                  <a:pos x="T12" y="T13"/>
                </a:cxn>
              </a:cxnLst>
              <a:rect l="0" t="0" r="r" b="b"/>
              <a:pathLst>
                <a:path w="652" h="425">
                  <a:moveTo>
                    <a:pt x="89" y="398"/>
                  </a:moveTo>
                  <a:cubicBezTo>
                    <a:pt x="256" y="302"/>
                    <a:pt x="422" y="205"/>
                    <a:pt x="589" y="109"/>
                  </a:cubicBezTo>
                  <a:cubicBezTo>
                    <a:pt x="594" y="106"/>
                    <a:pt x="600" y="103"/>
                    <a:pt x="605" y="100"/>
                  </a:cubicBezTo>
                  <a:cubicBezTo>
                    <a:pt x="652" y="73"/>
                    <a:pt x="610" y="0"/>
                    <a:pt x="563" y="27"/>
                  </a:cubicBezTo>
                  <a:cubicBezTo>
                    <a:pt x="396" y="123"/>
                    <a:pt x="230" y="219"/>
                    <a:pt x="63" y="316"/>
                  </a:cubicBezTo>
                  <a:cubicBezTo>
                    <a:pt x="58" y="319"/>
                    <a:pt x="52" y="322"/>
                    <a:pt x="47" y="325"/>
                  </a:cubicBezTo>
                  <a:cubicBezTo>
                    <a:pt x="0" y="352"/>
                    <a:pt x="42" y="425"/>
                    <a:pt x="89" y="3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4" name="Freeform 43">
              <a:extLst>
                <a:ext uri="{FF2B5EF4-FFF2-40B4-BE49-F238E27FC236}">
                  <a16:creationId xmlns:a16="http://schemas.microsoft.com/office/drawing/2014/main" id="{5F24A4C5-7DDA-4711-B85E-9A4348702CB8}"/>
                </a:ext>
              </a:extLst>
            </p:cNvPr>
            <p:cNvSpPr>
              <a:spLocks/>
            </p:cNvSpPr>
            <p:nvPr/>
          </p:nvSpPr>
          <p:spPr bwMode="auto">
            <a:xfrm>
              <a:off x="-22191663" y="-4017963"/>
              <a:ext cx="1946275" cy="1266825"/>
            </a:xfrm>
            <a:custGeom>
              <a:avLst/>
              <a:gdLst>
                <a:gd name="T0" fmla="*/ 605 w 652"/>
                <a:gd name="T1" fmla="*/ 325 h 425"/>
                <a:gd name="T2" fmla="*/ 106 w 652"/>
                <a:gd name="T3" fmla="*/ 37 h 425"/>
                <a:gd name="T4" fmla="*/ 89 w 652"/>
                <a:gd name="T5" fmla="*/ 27 h 425"/>
                <a:gd name="T6" fmla="*/ 47 w 652"/>
                <a:gd name="T7" fmla="*/ 100 h 425"/>
                <a:gd name="T8" fmla="*/ 546 w 652"/>
                <a:gd name="T9" fmla="*/ 388 h 425"/>
                <a:gd name="T10" fmla="*/ 563 w 652"/>
                <a:gd name="T11" fmla="*/ 398 h 425"/>
                <a:gd name="T12" fmla="*/ 605 w 652"/>
                <a:gd name="T13" fmla="*/ 325 h 425"/>
              </a:gdLst>
              <a:ahLst/>
              <a:cxnLst>
                <a:cxn ang="0">
                  <a:pos x="T0" y="T1"/>
                </a:cxn>
                <a:cxn ang="0">
                  <a:pos x="T2" y="T3"/>
                </a:cxn>
                <a:cxn ang="0">
                  <a:pos x="T4" y="T5"/>
                </a:cxn>
                <a:cxn ang="0">
                  <a:pos x="T6" y="T7"/>
                </a:cxn>
                <a:cxn ang="0">
                  <a:pos x="T8" y="T9"/>
                </a:cxn>
                <a:cxn ang="0">
                  <a:pos x="T10" y="T11"/>
                </a:cxn>
                <a:cxn ang="0">
                  <a:pos x="T12" y="T13"/>
                </a:cxn>
              </a:cxnLst>
              <a:rect l="0" t="0" r="r" b="b"/>
              <a:pathLst>
                <a:path w="652" h="425">
                  <a:moveTo>
                    <a:pt x="605" y="325"/>
                  </a:moveTo>
                  <a:cubicBezTo>
                    <a:pt x="439" y="229"/>
                    <a:pt x="272" y="133"/>
                    <a:pt x="106" y="37"/>
                  </a:cubicBezTo>
                  <a:cubicBezTo>
                    <a:pt x="100" y="33"/>
                    <a:pt x="95" y="30"/>
                    <a:pt x="89" y="27"/>
                  </a:cubicBezTo>
                  <a:cubicBezTo>
                    <a:pt x="42" y="0"/>
                    <a:pt x="0" y="73"/>
                    <a:pt x="47" y="100"/>
                  </a:cubicBezTo>
                  <a:cubicBezTo>
                    <a:pt x="213" y="196"/>
                    <a:pt x="380" y="292"/>
                    <a:pt x="546" y="388"/>
                  </a:cubicBezTo>
                  <a:cubicBezTo>
                    <a:pt x="552" y="391"/>
                    <a:pt x="557" y="395"/>
                    <a:pt x="563" y="398"/>
                  </a:cubicBezTo>
                  <a:cubicBezTo>
                    <a:pt x="610" y="425"/>
                    <a:pt x="652" y="352"/>
                    <a:pt x="605" y="3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grpSp>
      <p:sp>
        <p:nvSpPr>
          <p:cNvPr id="3" name="TextBox 2">
            <a:extLst>
              <a:ext uri="{FF2B5EF4-FFF2-40B4-BE49-F238E27FC236}">
                <a16:creationId xmlns:a16="http://schemas.microsoft.com/office/drawing/2014/main" id="{9436B850-15F2-41BC-A54E-6E0F332F011D}"/>
              </a:ext>
            </a:extLst>
          </p:cNvPr>
          <p:cNvSpPr txBox="1"/>
          <p:nvPr/>
        </p:nvSpPr>
        <p:spPr>
          <a:xfrm>
            <a:off x="733192" y="4331033"/>
            <a:ext cx="4845708" cy="830997"/>
          </a:xfrm>
          <a:prstGeom prst="rect">
            <a:avLst/>
          </a:prstGeom>
          <a:noFill/>
        </p:spPr>
        <p:txBody>
          <a:bodyPr wrap="square" lIns="0" tIns="0" rIns="0" bIns="0" rtlCol="0">
            <a:spAutoFit/>
          </a:bodyPr>
          <a:lstStyle/>
          <a:p>
            <a:r>
              <a:rPr lang="en-US" sz="5400" b="1">
                <a:solidFill>
                  <a:srgbClr val="002060"/>
                </a:solidFill>
                <a:latin typeface="Segoe UI" panose="020B0502040204020203" pitchFamily="34" charset="0"/>
                <a:cs typeface="Segoe UI" panose="020B0502040204020203" pitchFamily="34" charset="0"/>
              </a:rPr>
              <a:t>Thank You</a:t>
            </a:r>
          </a:p>
        </p:txBody>
      </p:sp>
      <p:grpSp>
        <p:nvGrpSpPr>
          <p:cNvPr id="23" name="Group 22" descr="This image is of an abstract shape. ">
            <a:extLst>
              <a:ext uri="{FF2B5EF4-FFF2-40B4-BE49-F238E27FC236}">
                <a16:creationId xmlns:a16="http://schemas.microsoft.com/office/drawing/2014/main" id="{C5C1EC81-7459-4B76-B0C8-CF221BB21A2F}"/>
              </a:ext>
            </a:extLst>
          </p:cNvPr>
          <p:cNvGrpSpPr/>
          <p:nvPr/>
        </p:nvGrpSpPr>
        <p:grpSpPr>
          <a:xfrm>
            <a:off x="5102482" y="-2833465"/>
            <a:ext cx="8948964" cy="12105059"/>
            <a:chOff x="4855953" y="-2833465"/>
            <a:chExt cx="8948964" cy="12105059"/>
          </a:xfrm>
        </p:grpSpPr>
        <p:sp>
          <p:nvSpPr>
            <p:cNvPr id="20" name="Freeform 10">
              <a:extLst>
                <a:ext uri="{FF2B5EF4-FFF2-40B4-BE49-F238E27FC236}">
                  <a16:creationId xmlns:a16="http://schemas.microsoft.com/office/drawing/2014/main" id="{6067105C-8C4E-4F4D-AF25-4E9E7FEE0199}"/>
                </a:ext>
              </a:extLst>
            </p:cNvPr>
            <p:cNvSpPr>
              <a:spLocks/>
            </p:cNvSpPr>
            <p:nvPr/>
          </p:nvSpPr>
          <p:spPr bwMode="auto">
            <a:xfrm rot="9420272">
              <a:off x="4855953" y="-2246936"/>
              <a:ext cx="8673602" cy="11518530"/>
            </a:xfrm>
            <a:custGeom>
              <a:avLst/>
              <a:gdLst>
                <a:gd name="T0" fmla="*/ 1166 w 2492"/>
                <a:gd name="T1" fmla="*/ 2419 h 3315"/>
                <a:gd name="T2" fmla="*/ 243 w 2492"/>
                <a:gd name="T3" fmla="*/ 912 h 3315"/>
                <a:gd name="T4" fmla="*/ 449 w 2492"/>
                <a:gd name="T5" fmla="*/ 15 h 3315"/>
                <a:gd name="T6" fmla="*/ 766 w 2492"/>
                <a:gd name="T7" fmla="*/ 302 h 3315"/>
                <a:gd name="T8" fmla="*/ 1651 w 2492"/>
                <a:gd name="T9" fmla="*/ 481 h 3315"/>
                <a:gd name="T10" fmla="*/ 2239 w 2492"/>
                <a:gd name="T11" fmla="*/ 1238 h 3315"/>
                <a:gd name="T12" fmla="*/ 2186 w 2492"/>
                <a:gd name="T13" fmla="*/ 2201 h 3315"/>
                <a:gd name="T14" fmla="*/ 2165 w 2492"/>
                <a:gd name="T15" fmla="*/ 2928 h 3315"/>
                <a:gd name="T16" fmla="*/ 1400 w 2492"/>
                <a:gd name="T17" fmla="*/ 3100 h 3315"/>
                <a:gd name="T18" fmla="*/ 1166 w 2492"/>
                <a:gd name="T19" fmla="*/ 2419 h 3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92" h="3315">
                  <a:moveTo>
                    <a:pt x="1166" y="2419"/>
                  </a:moveTo>
                  <a:cubicBezTo>
                    <a:pt x="1505" y="1277"/>
                    <a:pt x="486" y="1533"/>
                    <a:pt x="243" y="912"/>
                  </a:cubicBezTo>
                  <a:cubicBezTo>
                    <a:pt x="0" y="292"/>
                    <a:pt x="291" y="31"/>
                    <a:pt x="449" y="15"/>
                  </a:cubicBezTo>
                  <a:cubicBezTo>
                    <a:pt x="607" y="0"/>
                    <a:pt x="716" y="54"/>
                    <a:pt x="766" y="302"/>
                  </a:cubicBezTo>
                  <a:cubicBezTo>
                    <a:pt x="817" y="551"/>
                    <a:pt x="1312" y="508"/>
                    <a:pt x="1651" y="481"/>
                  </a:cubicBezTo>
                  <a:cubicBezTo>
                    <a:pt x="1989" y="454"/>
                    <a:pt x="2492" y="733"/>
                    <a:pt x="2239" y="1238"/>
                  </a:cubicBezTo>
                  <a:cubicBezTo>
                    <a:pt x="1986" y="1743"/>
                    <a:pt x="2000" y="1716"/>
                    <a:pt x="2186" y="2201"/>
                  </a:cubicBezTo>
                  <a:cubicBezTo>
                    <a:pt x="2372" y="2685"/>
                    <a:pt x="2165" y="2928"/>
                    <a:pt x="2165" y="2928"/>
                  </a:cubicBezTo>
                  <a:cubicBezTo>
                    <a:pt x="2165" y="2928"/>
                    <a:pt x="1791" y="3315"/>
                    <a:pt x="1400" y="3100"/>
                  </a:cubicBezTo>
                  <a:cubicBezTo>
                    <a:pt x="1008" y="2885"/>
                    <a:pt x="1166" y="2419"/>
                    <a:pt x="1166" y="2419"/>
                  </a:cubicBezTo>
                  <a:close/>
                </a:path>
              </a:pathLst>
            </a:custGeom>
            <a:gradFill>
              <a:gsLst>
                <a:gs pos="0">
                  <a:srgbClr val="80DEDE"/>
                </a:gs>
                <a:gs pos="53500">
                  <a:srgbClr val="85C1E7"/>
                </a:gs>
                <a:gs pos="100000">
                  <a:srgbClr val="878CFF"/>
                </a:gs>
              </a:gsLst>
              <a:lin ang="5400000" scaled="1"/>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1">
              <a:extLst>
                <a:ext uri="{FF2B5EF4-FFF2-40B4-BE49-F238E27FC236}">
                  <a16:creationId xmlns:a16="http://schemas.microsoft.com/office/drawing/2014/main" id="{70B75532-3E3F-4E79-89ED-8E7671BB9C68}"/>
                </a:ext>
              </a:extLst>
            </p:cNvPr>
            <p:cNvSpPr>
              <a:spLocks/>
            </p:cNvSpPr>
            <p:nvPr/>
          </p:nvSpPr>
          <p:spPr bwMode="auto">
            <a:xfrm rot="9420272">
              <a:off x="5048022" y="-2833465"/>
              <a:ext cx="8756895" cy="10755934"/>
            </a:xfrm>
            <a:custGeom>
              <a:avLst/>
              <a:gdLst>
                <a:gd name="T0" fmla="*/ 1504 w 2516"/>
                <a:gd name="T1" fmla="*/ 2980 h 3095"/>
                <a:gd name="T2" fmla="*/ 2237 w 2516"/>
                <a:gd name="T3" fmla="*/ 2283 h 3095"/>
                <a:gd name="T4" fmla="*/ 1468 w 2516"/>
                <a:gd name="T5" fmla="*/ 1052 h 3095"/>
                <a:gd name="T6" fmla="*/ 979 w 2516"/>
                <a:gd name="T7" fmla="*/ 648 h 3095"/>
                <a:gd name="T8" fmla="*/ 411 w 2516"/>
                <a:gd name="T9" fmla="*/ 195 h 3095"/>
                <a:gd name="T10" fmla="*/ 397 w 2516"/>
                <a:gd name="T11" fmla="*/ 1117 h 3095"/>
                <a:gd name="T12" fmla="*/ 194 w 2516"/>
                <a:gd name="T13" fmla="*/ 1767 h 3095"/>
                <a:gd name="T14" fmla="*/ 866 w 2516"/>
                <a:gd name="T15" fmla="*/ 2349 h 3095"/>
                <a:gd name="T16" fmla="*/ 1275 w 2516"/>
                <a:gd name="T17" fmla="*/ 2766 h 3095"/>
                <a:gd name="T18" fmla="*/ 1504 w 2516"/>
                <a:gd name="T19" fmla="*/ 2980 h 3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3095">
                  <a:moveTo>
                    <a:pt x="1504" y="2980"/>
                  </a:moveTo>
                  <a:cubicBezTo>
                    <a:pt x="1504" y="2980"/>
                    <a:pt x="1958" y="3095"/>
                    <a:pt x="2237" y="2283"/>
                  </a:cubicBezTo>
                  <a:cubicBezTo>
                    <a:pt x="2516" y="1472"/>
                    <a:pt x="1745" y="1159"/>
                    <a:pt x="1468" y="1052"/>
                  </a:cubicBezTo>
                  <a:cubicBezTo>
                    <a:pt x="1191" y="945"/>
                    <a:pt x="1126" y="907"/>
                    <a:pt x="979" y="648"/>
                  </a:cubicBezTo>
                  <a:cubicBezTo>
                    <a:pt x="832" y="389"/>
                    <a:pt x="822" y="0"/>
                    <a:pt x="411" y="195"/>
                  </a:cubicBezTo>
                  <a:cubicBezTo>
                    <a:pt x="0" y="391"/>
                    <a:pt x="384" y="948"/>
                    <a:pt x="397" y="1117"/>
                  </a:cubicBezTo>
                  <a:cubicBezTo>
                    <a:pt x="411" y="1286"/>
                    <a:pt x="128" y="1580"/>
                    <a:pt x="194" y="1767"/>
                  </a:cubicBezTo>
                  <a:cubicBezTo>
                    <a:pt x="259" y="1954"/>
                    <a:pt x="273" y="2154"/>
                    <a:pt x="866" y="2349"/>
                  </a:cubicBezTo>
                  <a:cubicBezTo>
                    <a:pt x="866" y="2349"/>
                    <a:pt x="1186" y="2374"/>
                    <a:pt x="1275" y="2766"/>
                  </a:cubicBezTo>
                  <a:cubicBezTo>
                    <a:pt x="1275" y="2766"/>
                    <a:pt x="1340" y="2988"/>
                    <a:pt x="1504" y="2980"/>
                  </a:cubicBezTo>
                  <a:close/>
                </a:path>
              </a:pathLst>
            </a:custGeom>
            <a:gradFill>
              <a:gsLst>
                <a:gs pos="0">
                  <a:srgbClr val="7CEFD8"/>
                </a:gs>
                <a:gs pos="51000">
                  <a:srgbClr val="6672E4"/>
                </a:gs>
                <a:gs pos="100000">
                  <a:srgbClr val="882BE5"/>
                </a:gs>
              </a:gsLst>
              <a:lin ang="5400000" scaled="1"/>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2">
              <a:extLst>
                <a:ext uri="{FF2B5EF4-FFF2-40B4-BE49-F238E27FC236}">
                  <a16:creationId xmlns:a16="http://schemas.microsoft.com/office/drawing/2014/main" id="{517F7404-4FD2-4A56-9BC1-55945A2E0042}"/>
                </a:ext>
              </a:extLst>
            </p:cNvPr>
            <p:cNvSpPr>
              <a:spLocks/>
            </p:cNvSpPr>
            <p:nvPr/>
          </p:nvSpPr>
          <p:spPr bwMode="auto">
            <a:xfrm rot="9420272">
              <a:off x="5218811" y="-1993836"/>
              <a:ext cx="7570428" cy="10122905"/>
            </a:xfrm>
            <a:custGeom>
              <a:avLst/>
              <a:gdLst>
                <a:gd name="T0" fmla="*/ 1896 w 2175"/>
                <a:gd name="T1" fmla="*/ 2283 h 2913"/>
                <a:gd name="T2" fmla="*/ 1467 w 2175"/>
                <a:gd name="T3" fmla="*/ 2913 h 2913"/>
                <a:gd name="T4" fmla="*/ 1250 w 2175"/>
                <a:gd name="T5" fmla="*/ 2849 h 2913"/>
                <a:gd name="T6" fmla="*/ 1016 w 2175"/>
                <a:gd name="T7" fmla="*/ 2168 h 2913"/>
                <a:gd name="T8" fmla="*/ 93 w 2175"/>
                <a:gd name="T9" fmla="*/ 661 h 2913"/>
                <a:gd name="T10" fmla="*/ 0 w 2175"/>
                <a:gd name="T11" fmla="*/ 238 h 2913"/>
                <a:gd name="T12" fmla="*/ 70 w 2175"/>
                <a:gd name="T13" fmla="*/ 195 h 2913"/>
                <a:gd name="T14" fmla="*/ 638 w 2175"/>
                <a:gd name="T15" fmla="*/ 648 h 2913"/>
                <a:gd name="T16" fmla="*/ 1127 w 2175"/>
                <a:gd name="T17" fmla="*/ 1052 h 2913"/>
                <a:gd name="T18" fmla="*/ 1896 w 2175"/>
                <a:gd name="T19" fmla="*/ 2283 h 2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75" h="2913">
                  <a:moveTo>
                    <a:pt x="1896" y="2283"/>
                  </a:moveTo>
                  <a:cubicBezTo>
                    <a:pt x="1770" y="2651"/>
                    <a:pt x="1607" y="2829"/>
                    <a:pt x="1467" y="2913"/>
                  </a:cubicBezTo>
                  <a:cubicBezTo>
                    <a:pt x="1397" y="2909"/>
                    <a:pt x="1324" y="2889"/>
                    <a:pt x="1250" y="2849"/>
                  </a:cubicBezTo>
                  <a:cubicBezTo>
                    <a:pt x="858" y="2634"/>
                    <a:pt x="1016" y="2168"/>
                    <a:pt x="1016" y="2168"/>
                  </a:cubicBezTo>
                  <a:cubicBezTo>
                    <a:pt x="1354" y="1026"/>
                    <a:pt x="336" y="1282"/>
                    <a:pt x="93" y="661"/>
                  </a:cubicBezTo>
                  <a:cubicBezTo>
                    <a:pt x="28" y="495"/>
                    <a:pt x="1" y="354"/>
                    <a:pt x="0" y="238"/>
                  </a:cubicBezTo>
                  <a:cubicBezTo>
                    <a:pt x="20" y="222"/>
                    <a:pt x="44" y="208"/>
                    <a:pt x="70" y="195"/>
                  </a:cubicBezTo>
                  <a:cubicBezTo>
                    <a:pt x="481" y="0"/>
                    <a:pt x="491" y="389"/>
                    <a:pt x="638" y="648"/>
                  </a:cubicBezTo>
                  <a:cubicBezTo>
                    <a:pt x="785" y="907"/>
                    <a:pt x="850" y="945"/>
                    <a:pt x="1127" y="1052"/>
                  </a:cubicBezTo>
                  <a:cubicBezTo>
                    <a:pt x="1404" y="1159"/>
                    <a:pt x="2175" y="1472"/>
                    <a:pt x="1896" y="2283"/>
                  </a:cubicBezTo>
                  <a:close/>
                </a:path>
              </a:pathLst>
            </a:custGeom>
            <a:gradFill>
              <a:gsLst>
                <a:gs pos="100000">
                  <a:srgbClr val="7CEFD8"/>
                </a:gs>
                <a:gs pos="19000">
                  <a:srgbClr val="6672E4"/>
                </a:gs>
                <a:gs pos="0">
                  <a:srgbClr val="882BE5"/>
                </a:gs>
              </a:gsLst>
              <a:lin ang="102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52568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15E537-4AB4-4445-A3AC-40D738EDF3DC}"/>
              </a:ext>
            </a:extLst>
          </p:cNvPr>
          <p:cNvSpPr txBox="1"/>
          <p:nvPr/>
        </p:nvSpPr>
        <p:spPr>
          <a:xfrm>
            <a:off x="1183821" y="738390"/>
            <a:ext cx="4845708" cy="492443"/>
          </a:xfrm>
          <a:prstGeom prst="rect">
            <a:avLst/>
          </a:prstGeom>
          <a:noFill/>
        </p:spPr>
        <p:txBody>
          <a:bodyPr wrap="square" lIns="0" tIns="0" rIns="0" bIns="0" rtlCol="0" anchor="t">
            <a:spAutoFit/>
          </a:bodyPr>
          <a:lstStyle/>
          <a:p>
            <a:r>
              <a:rPr lang="en-US" sz="3200" b="1">
                <a:solidFill>
                  <a:srgbClr val="002060"/>
                </a:solidFill>
                <a:latin typeface="Segoe UI"/>
                <a:cs typeface="Segoe UI"/>
              </a:rPr>
              <a:t>SELECTING THE DATASET</a:t>
            </a:r>
            <a:endParaRPr lang="en-US"/>
          </a:p>
        </p:txBody>
      </p:sp>
      <p:cxnSp>
        <p:nvCxnSpPr>
          <p:cNvPr id="4" name="Straight Connector 3">
            <a:extLst>
              <a:ext uri="{FF2B5EF4-FFF2-40B4-BE49-F238E27FC236}">
                <a16:creationId xmlns:a16="http://schemas.microsoft.com/office/drawing/2014/main" id="{B38D4B56-7D6C-4345-912F-B3BA9A014E8B}"/>
              </a:ext>
              <a:ext uri="{C183D7F6-B498-43B3-948B-1728B52AA6E4}">
                <adec:decorative xmlns:adec="http://schemas.microsoft.com/office/drawing/2017/decorative" val="1"/>
              </a:ext>
            </a:extLst>
          </p:cNvPr>
          <p:cNvCxnSpPr/>
          <p:nvPr/>
        </p:nvCxnSpPr>
        <p:spPr>
          <a:xfrm>
            <a:off x="740229" y="0"/>
            <a:ext cx="0" cy="6357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B457331C-2A24-4352-9B4C-1C1B326F404F}"/>
              </a:ext>
              <a:ext uri="{C183D7F6-B498-43B3-948B-1728B52AA6E4}">
                <adec:decorative xmlns:adec="http://schemas.microsoft.com/office/drawing/2017/decorative" val="1"/>
              </a:ext>
            </a:extLst>
          </p:cNvPr>
          <p:cNvGrpSpPr/>
          <p:nvPr/>
        </p:nvGrpSpPr>
        <p:grpSpPr>
          <a:xfrm>
            <a:off x="518433" y="1527091"/>
            <a:ext cx="4201583" cy="4745684"/>
            <a:chOff x="518433" y="1337325"/>
            <a:chExt cx="4201583" cy="4745684"/>
          </a:xfrm>
        </p:grpSpPr>
        <p:grpSp>
          <p:nvGrpSpPr>
            <p:cNvPr id="21" name="Group 20">
              <a:extLst>
                <a:ext uri="{FF2B5EF4-FFF2-40B4-BE49-F238E27FC236}">
                  <a16:creationId xmlns:a16="http://schemas.microsoft.com/office/drawing/2014/main" id="{B111D787-E830-4638-97B3-205F0A0ABC3F}"/>
                </a:ext>
              </a:extLst>
            </p:cNvPr>
            <p:cNvGrpSpPr/>
            <p:nvPr/>
          </p:nvGrpSpPr>
          <p:grpSpPr>
            <a:xfrm>
              <a:off x="518433" y="1337325"/>
              <a:ext cx="4201583" cy="1231106"/>
              <a:chOff x="518433" y="1496402"/>
              <a:chExt cx="4201583" cy="1231106"/>
            </a:xfrm>
          </p:grpSpPr>
          <p:sp>
            <p:nvSpPr>
              <p:cNvPr id="6" name="Rectangle: Rounded Corners 5">
                <a:extLst>
                  <a:ext uri="{FF2B5EF4-FFF2-40B4-BE49-F238E27FC236}">
                    <a16:creationId xmlns:a16="http://schemas.microsoft.com/office/drawing/2014/main" id="{6BFCD1AA-E1CA-41D6-8605-56AFEBE4EEE3}"/>
                  </a:ext>
                </a:extLst>
              </p:cNvPr>
              <p:cNvSpPr/>
              <p:nvPr/>
            </p:nvSpPr>
            <p:spPr>
              <a:xfrm>
                <a:off x="518433" y="1981199"/>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9101D99-B002-4698-9C7E-C942B9AA2D39}"/>
                  </a:ext>
                </a:extLst>
              </p:cNvPr>
              <p:cNvSpPr/>
              <p:nvPr/>
            </p:nvSpPr>
            <p:spPr>
              <a:xfrm>
                <a:off x="1183821" y="1496402"/>
                <a:ext cx="3536195" cy="1231106"/>
              </a:xfrm>
              <a:prstGeom prst="rect">
                <a:avLst/>
              </a:prstGeom>
            </p:spPr>
            <p:txBody>
              <a:bodyPr wrap="square" lIns="0" tIns="0" rIns="0" bIns="0" anchor="t">
                <a:spAutoFit/>
              </a:bodyPr>
              <a:lstStyle/>
              <a:p>
                <a:r>
                  <a:rPr lang="en-US" sz="1600" i="1">
                    <a:solidFill>
                      <a:srgbClr val="002060"/>
                    </a:solidFill>
                    <a:latin typeface="+mj-lt"/>
                    <a:cs typeface="Segoe UI"/>
                  </a:rPr>
                  <a:t>We explored several options for datasets, initially settling on one containing stats from last year's NFL season, but ultimately deciding we wanted something more business-facing.</a:t>
                </a:r>
                <a:endParaRPr lang="en-US" sz="1600" i="1">
                  <a:solidFill>
                    <a:srgbClr val="002060"/>
                  </a:solidFill>
                  <a:latin typeface="+mj-lt"/>
                  <a:cs typeface="Segoe UI" panose="020B0502040204020203" pitchFamily="34" charset="0"/>
                </a:endParaRPr>
              </a:p>
            </p:txBody>
          </p:sp>
        </p:grpSp>
        <p:grpSp>
          <p:nvGrpSpPr>
            <p:cNvPr id="20" name="Group 19">
              <a:extLst>
                <a:ext uri="{FF2B5EF4-FFF2-40B4-BE49-F238E27FC236}">
                  <a16:creationId xmlns:a16="http://schemas.microsoft.com/office/drawing/2014/main" id="{2D19246F-8F2D-4FAD-8927-AA34DDAA5DFA}"/>
                </a:ext>
              </a:extLst>
            </p:cNvPr>
            <p:cNvGrpSpPr/>
            <p:nvPr/>
          </p:nvGrpSpPr>
          <p:grpSpPr>
            <a:xfrm>
              <a:off x="518433" y="2745728"/>
              <a:ext cx="4201583" cy="738664"/>
              <a:chOff x="518433" y="2687866"/>
              <a:chExt cx="4201583" cy="738664"/>
            </a:xfrm>
          </p:grpSpPr>
          <p:sp>
            <p:nvSpPr>
              <p:cNvPr id="9" name="Rectangle: Rounded Corners 8">
                <a:extLst>
                  <a:ext uri="{FF2B5EF4-FFF2-40B4-BE49-F238E27FC236}">
                    <a16:creationId xmlns:a16="http://schemas.microsoft.com/office/drawing/2014/main" id="{14FF47BA-9557-4442-8E2A-74A4F4AAD237}"/>
                  </a:ext>
                </a:extLst>
              </p:cNvPr>
              <p:cNvSpPr/>
              <p:nvPr/>
            </p:nvSpPr>
            <p:spPr>
              <a:xfrm>
                <a:off x="518433" y="2847627"/>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00C2221-E8A7-47E0-B2B2-5A6A32F96791}"/>
                  </a:ext>
                </a:extLst>
              </p:cNvPr>
              <p:cNvSpPr/>
              <p:nvPr/>
            </p:nvSpPr>
            <p:spPr>
              <a:xfrm>
                <a:off x="1183821" y="2687866"/>
                <a:ext cx="3536195" cy="738664"/>
              </a:xfrm>
              <a:prstGeom prst="rect">
                <a:avLst/>
              </a:prstGeom>
            </p:spPr>
            <p:txBody>
              <a:bodyPr wrap="square" lIns="0" tIns="0" rIns="0" bIns="0" anchor="t">
                <a:spAutoFit/>
              </a:bodyPr>
              <a:lstStyle/>
              <a:p>
                <a:r>
                  <a:rPr lang="en-US" sz="1600" i="1">
                    <a:solidFill>
                      <a:srgbClr val="002060"/>
                    </a:solidFill>
                    <a:latin typeface="+mj-lt"/>
                    <a:cs typeface="Segoe UI"/>
                  </a:rPr>
                  <a:t>The dataset chosen contains sales data from Amazon during the 2020 calendar year.</a:t>
                </a:r>
                <a:endParaRPr lang="en-US"/>
              </a:p>
            </p:txBody>
          </p:sp>
        </p:grpSp>
        <p:grpSp>
          <p:nvGrpSpPr>
            <p:cNvPr id="19" name="Group 18">
              <a:extLst>
                <a:ext uri="{FF2B5EF4-FFF2-40B4-BE49-F238E27FC236}">
                  <a16:creationId xmlns:a16="http://schemas.microsoft.com/office/drawing/2014/main" id="{9D065A01-39E4-4CC9-9075-3910C66205F5}"/>
                </a:ext>
              </a:extLst>
            </p:cNvPr>
            <p:cNvGrpSpPr/>
            <p:nvPr/>
          </p:nvGrpSpPr>
          <p:grpSpPr>
            <a:xfrm>
              <a:off x="518433" y="3561900"/>
              <a:ext cx="4201583" cy="984885"/>
              <a:chOff x="518433" y="3301024"/>
              <a:chExt cx="4201583" cy="984885"/>
            </a:xfrm>
          </p:grpSpPr>
          <p:sp>
            <p:nvSpPr>
              <p:cNvPr id="11" name="Rectangle: Rounded Corners 10">
                <a:extLst>
                  <a:ext uri="{FF2B5EF4-FFF2-40B4-BE49-F238E27FC236}">
                    <a16:creationId xmlns:a16="http://schemas.microsoft.com/office/drawing/2014/main" id="{6B458D5C-BDF7-4A75-A4E8-B99128DCD84A}"/>
                  </a:ext>
                </a:extLst>
              </p:cNvPr>
              <p:cNvSpPr/>
              <p:nvPr/>
            </p:nvSpPr>
            <p:spPr>
              <a:xfrm>
                <a:off x="518433" y="3727980"/>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A17B45E-57F0-4725-89C0-3CD74A5097A3}"/>
                  </a:ext>
                </a:extLst>
              </p:cNvPr>
              <p:cNvSpPr/>
              <p:nvPr/>
            </p:nvSpPr>
            <p:spPr>
              <a:xfrm>
                <a:off x="1183821" y="3301024"/>
                <a:ext cx="3536195" cy="984885"/>
              </a:xfrm>
              <a:prstGeom prst="rect">
                <a:avLst/>
              </a:prstGeom>
            </p:spPr>
            <p:txBody>
              <a:bodyPr wrap="square" lIns="0" tIns="0" rIns="0" bIns="0" anchor="t">
                <a:spAutoFit/>
              </a:bodyPr>
              <a:lstStyle/>
              <a:p>
                <a:r>
                  <a:rPr lang="en-US" sz="1600" i="1">
                    <a:solidFill>
                      <a:srgbClr val="002060"/>
                    </a:solidFill>
                    <a:latin typeface="+mj-lt"/>
                    <a:cs typeface="Segoe UI"/>
                  </a:rPr>
                  <a:t>This dataset will offer insights through analysis into what really drives sales for Amazon, while also looking at other impactful data like discount and ratings.</a:t>
                </a:r>
                <a:endParaRPr lang="en-US" sz="1600" i="1">
                  <a:solidFill>
                    <a:srgbClr val="002060"/>
                  </a:solidFill>
                  <a:latin typeface="Calibri Light"/>
                  <a:cs typeface="Segoe UI"/>
                </a:endParaRPr>
              </a:p>
            </p:txBody>
          </p:sp>
        </p:grpSp>
        <p:grpSp>
          <p:nvGrpSpPr>
            <p:cNvPr id="18" name="Group 17">
              <a:extLst>
                <a:ext uri="{FF2B5EF4-FFF2-40B4-BE49-F238E27FC236}">
                  <a16:creationId xmlns:a16="http://schemas.microsoft.com/office/drawing/2014/main" id="{609D452F-25F9-4A2F-84BD-9A44714884C6}"/>
                </a:ext>
              </a:extLst>
            </p:cNvPr>
            <p:cNvGrpSpPr/>
            <p:nvPr/>
          </p:nvGrpSpPr>
          <p:grpSpPr>
            <a:xfrm>
              <a:off x="518433" y="4605681"/>
              <a:ext cx="4201583" cy="1477328"/>
              <a:chOff x="518433" y="4141792"/>
              <a:chExt cx="4201583" cy="1477328"/>
            </a:xfrm>
          </p:grpSpPr>
          <p:sp>
            <p:nvSpPr>
              <p:cNvPr id="13" name="Rectangle: Rounded Corners 12">
                <a:extLst>
                  <a:ext uri="{FF2B5EF4-FFF2-40B4-BE49-F238E27FC236}">
                    <a16:creationId xmlns:a16="http://schemas.microsoft.com/office/drawing/2014/main" id="{64E3D015-D1E6-40C0-B820-5D2B0144652D}"/>
                  </a:ext>
                </a:extLst>
              </p:cNvPr>
              <p:cNvSpPr/>
              <p:nvPr/>
            </p:nvSpPr>
            <p:spPr>
              <a:xfrm>
                <a:off x="518433" y="4608333"/>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187696D-0387-46E9-A420-AD2392161D95}"/>
                  </a:ext>
                </a:extLst>
              </p:cNvPr>
              <p:cNvSpPr/>
              <p:nvPr/>
            </p:nvSpPr>
            <p:spPr>
              <a:xfrm>
                <a:off x="1183821" y="4141792"/>
                <a:ext cx="3536195" cy="1477328"/>
              </a:xfrm>
              <a:prstGeom prst="rect">
                <a:avLst/>
              </a:prstGeom>
            </p:spPr>
            <p:txBody>
              <a:bodyPr wrap="square" lIns="0" tIns="0" rIns="0" bIns="0" anchor="t">
                <a:spAutoFit/>
              </a:bodyPr>
              <a:lstStyle/>
              <a:p>
                <a:r>
                  <a:rPr lang="en-US" sz="1600" i="1">
                    <a:solidFill>
                      <a:srgbClr val="002060"/>
                    </a:solidFill>
                    <a:latin typeface="+mj-lt"/>
                    <a:cs typeface="Segoe UI"/>
                  </a:rPr>
                  <a:t>Our overall goal is to be able to provide insight to Amazon executives showing areas of strength, places to improve, and to hypothesize through correlation how and why certain categories perform the way they do.</a:t>
                </a:r>
                <a:endParaRPr lang="en-US" sz="1600" i="1">
                  <a:solidFill>
                    <a:srgbClr val="002060"/>
                  </a:solidFill>
                  <a:latin typeface="Calibri Light"/>
                  <a:cs typeface="Segoe UI"/>
                </a:endParaRPr>
              </a:p>
            </p:txBody>
          </p:sp>
        </p:grpSp>
      </p:grpSp>
      <p:sp>
        <p:nvSpPr>
          <p:cNvPr id="22" name="Oval 21">
            <a:extLst>
              <a:ext uri="{FF2B5EF4-FFF2-40B4-BE49-F238E27FC236}">
                <a16:creationId xmlns:a16="http://schemas.microsoft.com/office/drawing/2014/main" id="{E7D1D117-BC5C-430A-9FEB-B231E691511F}"/>
              </a:ext>
              <a:ext uri="{C183D7F6-B498-43B3-948B-1728B52AA6E4}">
                <adec:decorative xmlns:adec="http://schemas.microsoft.com/office/drawing/2017/decorative" val="1"/>
              </a:ext>
            </a:extLst>
          </p:cNvPr>
          <p:cNvSpPr/>
          <p:nvPr/>
        </p:nvSpPr>
        <p:spPr>
          <a:xfrm>
            <a:off x="713852" y="6330880"/>
            <a:ext cx="52754" cy="5275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2577E8EA-5E95-41C5-8BE8-EE647DE2613A}"/>
              </a:ext>
              <a:ext uri="{C183D7F6-B498-43B3-948B-1728B52AA6E4}">
                <adec:decorative xmlns:adec="http://schemas.microsoft.com/office/drawing/2017/decorative" val="1"/>
              </a:ext>
            </a:extLst>
          </p:cNvPr>
          <p:cNvSpPr/>
          <p:nvPr/>
        </p:nvSpPr>
        <p:spPr>
          <a:xfrm>
            <a:off x="713852" y="567838"/>
            <a:ext cx="52754" cy="5275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descr="This image is a woman's hand writing on a piece of paper. ">
            <a:extLst>
              <a:ext uri="{FF2B5EF4-FFF2-40B4-BE49-F238E27FC236}">
                <a16:creationId xmlns:a16="http://schemas.microsoft.com/office/drawing/2014/main" id="{123C05C1-3914-48FB-B4B8-1388A2DB5ACE}"/>
              </a:ext>
            </a:extLst>
          </p:cNvPr>
          <p:cNvGrpSpPr/>
          <p:nvPr/>
        </p:nvGrpSpPr>
        <p:grpSpPr>
          <a:xfrm>
            <a:off x="4482071" y="-508000"/>
            <a:ext cx="8739666" cy="8346238"/>
            <a:chOff x="4597682" y="-439156"/>
            <a:chExt cx="7594320" cy="7252450"/>
          </a:xfrm>
        </p:grpSpPr>
        <p:sp>
          <p:nvSpPr>
            <p:cNvPr id="45" name="Freeform 22">
              <a:extLst>
                <a:ext uri="{FF2B5EF4-FFF2-40B4-BE49-F238E27FC236}">
                  <a16:creationId xmlns:a16="http://schemas.microsoft.com/office/drawing/2014/main" id="{52C7242F-F484-4573-8387-13E2AE9DD93F}"/>
                </a:ext>
              </a:extLst>
            </p:cNvPr>
            <p:cNvSpPr>
              <a:spLocks/>
            </p:cNvSpPr>
            <p:nvPr/>
          </p:nvSpPr>
          <p:spPr bwMode="auto">
            <a:xfrm>
              <a:off x="4597682" y="-6899"/>
              <a:ext cx="7594319" cy="6820193"/>
            </a:xfrm>
            <a:custGeom>
              <a:avLst/>
              <a:gdLst>
                <a:gd name="T0" fmla="*/ 2254 w 2254"/>
                <a:gd name="T1" fmla="*/ 0 h 2026"/>
                <a:gd name="T2" fmla="*/ 2254 w 2254"/>
                <a:gd name="T3" fmla="*/ 2026 h 2026"/>
                <a:gd name="T4" fmla="*/ 2091 w 2254"/>
                <a:gd name="T5" fmla="*/ 1927 h 2026"/>
                <a:gd name="T6" fmla="*/ 1829 w 2254"/>
                <a:gd name="T7" fmla="*/ 1867 h 2026"/>
                <a:gd name="T8" fmla="*/ 1784 w 2254"/>
                <a:gd name="T9" fmla="*/ 1860 h 2026"/>
                <a:gd name="T10" fmla="*/ 1025 w 2254"/>
                <a:gd name="T11" fmla="*/ 1812 h 2026"/>
                <a:gd name="T12" fmla="*/ 330 w 2254"/>
                <a:gd name="T13" fmla="*/ 1005 h 2026"/>
                <a:gd name="T14" fmla="*/ 662 w 2254"/>
                <a:gd name="T15" fmla="*/ 430 h 2026"/>
                <a:gd name="T16" fmla="*/ 770 w 2254"/>
                <a:gd name="T17" fmla="*/ 0 h 2026"/>
                <a:gd name="T18" fmla="*/ 2254 w 2254"/>
                <a:gd name="T19" fmla="*/ 0 h 2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54" h="2026">
                  <a:moveTo>
                    <a:pt x="2254" y="0"/>
                  </a:moveTo>
                  <a:cubicBezTo>
                    <a:pt x="2254" y="2026"/>
                    <a:pt x="2254" y="2026"/>
                    <a:pt x="2254" y="2026"/>
                  </a:cubicBezTo>
                  <a:cubicBezTo>
                    <a:pt x="2243" y="2005"/>
                    <a:pt x="2206" y="1966"/>
                    <a:pt x="2091" y="1927"/>
                  </a:cubicBezTo>
                  <a:cubicBezTo>
                    <a:pt x="2029" y="1906"/>
                    <a:pt x="1944" y="1885"/>
                    <a:pt x="1829" y="1867"/>
                  </a:cubicBezTo>
                  <a:cubicBezTo>
                    <a:pt x="1814" y="1865"/>
                    <a:pt x="1800" y="1862"/>
                    <a:pt x="1784" y="1860"/>
                  </a:cubicBezTo>
                  <a:cubicBezTo>
                    <a:pt x="1606" y="1835"/>
                    <a:pt x="1361" y="1816"/>
                    <a:pt x="1025" y="1812"/>
                  </a:cubicBezTo>
                  <a:cubicBezTo>
                    <a:pt x="0" y="1800"/>
                    <a:pt x="66" y="1196"/>
                    <a:pt x="330" y="1005"/>
                  </a:cubicBezTo>
                  <a:cubicBezTo>
                    <a:pt x="580" y="825"/>
                    <a:pt x="686" y="680"/>
                    <a:pt x="662" y="430"/>
                  </a:cubicBezTo>
                  <a:cubicBezTo>
                    <a:pt x="638" y="181"/>
                    <a:pt x="770" y="0"/>
                    <a:pt x="770" y="0"/>
                  </a:cubicBezTo>
                  <a:lnTo>
                    <a:pt x="2254" y="0"/>
                  </a:lnTo>
                  <a:close/>
                </a:path>
              </a:pathLst>
            </a:custGeom>
            <a:gradFill>
              <a:gsLst>
                <a:gs pos="0">
                  <a:srgbClr val="7CEFD8"/>
                </a:gs>
                <a:gs pos="55000">
                  <a:srgbClr val="6672E4"/>
                </a:gs>
                <a:gs pos="100000">
                  <a:srgbClr val="882BE5"/>
                </a:gs>
              </a:gsLst>
              <a:lin ang="4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23">
              <a:extLst>
                <a:ext uri="{FF2B5EF4-FFF2-40B4-BE49-F238E27FC236}">
                  <a16:creationId xmlns:a16="http://schemas.microsoft.com/office/drawing/2014/main" id="{DFA1772D-1024-422A-B407-BE0F21E16E56}"/>
                </a:ext>
              </a:extLst>
            </p:cNvPr>
            <p:cNvSpPr>
              <a:spLocks/>
            </p:cNvSpPr>
            <p:nvPr/>
          </p:nvSpPr>
          <p:spPr bwMode="auto">
            <a:xfrm>
              <a:off x="7013242" y="1441003"/>
              <a:ext cx="4110752" cy="3954852"/>
            </a:xfrm>
            <a:custGeom>
              <a:avLst/>
              <a:gdLst>
                <a:gd name="T0" fmla="*/ 0 w 2294"/>
                <a:gd name="T1" fmla="*/ 221 h 2207"/>
                <a:gd name="T2" fmla="*/ 1809 w 2294"/>
                <a:gd name="T3" fmla="*/ 0 h 2207"/>
                <a:gd name="T4" fmla="*/ 2294 w 2294"/>
                <a:gd name="T5" fmla="*/ 1957 h 2207"/>
                <a:gd name="T6" fmla="*/ 432 w 2294"/>
                <a:gd name="T7" fmla="*/ 2207 h 2207"/>
                <a:gd name="T8" fmla="*/ 0 w 2294"/>
                <a:gd name="T9" fmla="*/ 221 h 2207"/>
              </a:gdLst>
              <a:ahLst/>
              <a:cxnLst>
                <a:cxn ang="0">
                  <a:pos x="T0" y="T1"/>
                </a:cxn>
                <a:cxn ang="0">
                  <a:pos x="T2" y="T3"/>
                </a:cxn>
                <a:cxn ang="0">
                  <a:pos x="T4" y="T5"/>
                </a:cxn>
                <a:cxn ang="0">
                  <a:pos x="T6" y="T7"/>
                </a:cxn>
                <a:cxn ang="0">
                  <a:pos x="T8" y="T9"/>
                </a:cxn>
              </a:cxnLst>
              <a:rect l="0" t="0" r="r" b="b"/>
              <a:pathLst>
                <a:path w="2294" h="2207">
                  <a:moveTo>
                    <a:pt x="0" y="221"/>
                  </a:moveTo>
                  <a:lnTo>
                    <a:pt x="1809" y="0"/>
                  </a:lnTo>
                  <a:lnTo>
                    <a:pt x="2294" y="1957"/>
                  </a:lnTo>
                  <a:lnTo>
                    <a:pt x="432" y="2207"/>
                  </a:lnTo>
                  <a:lnTo>
                    <a:pt x="0" y="221"/>
                  </a:lnTo>
                  <a:close/>
                </a:path>
              </a:pathLst>
            </a:custGeom>
            <a:solidFill>
              <a:srgbClr val="C8F4F7"/>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24">
              <a:extLst>
                <a:ext uri="{FF2B5EF4-FFF2-40B4-BE49-F238E27FC236}">
                  <a16:creationId xmlns:a16="http://schemas.microsoft.com/office/drawing/2014/main" id="{30CD4E41-332B-4C6B-9927-54698D5D0DF2}"/>
                </a:ext>
              </a:extLst>
            </p:cNvPr>
            <p:cNvSpPr>
              <a:spLocks/>
            </p:cNvSpPr>
            <p:nvPr/>
          </p:nvSpPr>
          <p:spPr bwMode="auto">
            <a:xfrm>
              <a:off x="7676266" y="1441003"/>
              <a:ext cx="2981818" cy="1632475"/>
            </a:xfrm>
            <a:custGeom>
              <a:avLst/>
              <a:gdLst>
                <a:gd name="T0" fmla="*/ 0 w 1664"/>
                <a:gd name="T1" fmla="*/ 736 h 911"/>
                <a:gd name="T2" fmla="*/ 1664 w 1664"/>
                <a:gd name="T3" fmla="*/ 911 h 911"/>
                <a:gd name="T4" fmla="*/ 1439 w 1664"/>
                <a:gd name="T5" fmla="*/ 0 h 911"/>
                <a:gd name="T6" fmla="*/ 399 w 1664"/>
                <a:gd name="T7" fmla="*/ 127 h 911"/>
                <a:gd name="T8" fmla="*/ 0 w 1664"/>
                <a:gd name="T9" fmla="*/ 736 h 911"/>
              </a:gdLst>
              <a:ahLst/>
              <a:cxnLst>
                <a:cxn ang="0">
                  <a:pos x="T0" y="T1"/>
                </a:cxn>
                <a:cxn ang="0">
                  <a:pos x="T2" y="T3"/>
                </a:cxn>
                <a:cxn ang="0">
                  <a:pos x="T4" y="T5"/>
                </a:cxn>
                <a:cxn ang="0">
                  <a:pos x="T6" y="T7"/>
                </a:cxn>
                <a:cxn ang="0">
                  <a:pos x="T8" y="T9"/>
                </a:cxn>
              </a:cxnLst>
              <a:rect l="0" t="0" r="r" b="b"/>
              <a:pathLst>
                <a:path w="1664" h="911">
                  <a:moveTo>
                    <a:pt x="0" y="736"/>
                  </a:moveTo>
                  <a:lnTo>
                    <a:pt x="1664" y="911"/>
                  </a:lnTo>
                  <a:lnTo>
                    <a:pt x="1439" y="0"/>
                  </a:lnTo>
                  <a:lnTo>
                    <a:pt x="399" y="127"/>
                  </a:lnTo>
                  <a:lnTo>
                    <a:pt x="0" y="736"/>
                  </a:lnTo>
                  <a:close/>
                </a:path>
              </a:pathLst>
            </a:custGeom>
            <a:solidFill>
              <a:srgbClr val="7CE4EC"/>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25">
              <a:extLst>
                <a:ext uri="{FF2B5EF4-FFF2-40B4-BE49-F238E27FC236}">
                  <a16:creationId xmlns:a16="http://schemas.microsoft.com/office/drawing/2014/main" id="{12DCF2D5-0997-409A-9DB7-B4DFF4C5BA0B}"/>
                </a:ext>
              </a:extLst>
            </p:cNvPr>
            <p:cNvSpPr>
              <a:spLocks/>
            </p:cNvSpPr>
            <p:nvPr/>
          </p:nvSpPr>
          <p:spPr bwMode="auto">
            <a:xfrm>
              <a:off x="8108129" y="1426667"/>
              <a:ext cx="1347553" cy="593139"/>
            </a:xfrm>
            <a:custGeom>
              <a:avLst/>
              <a:gdLst>
                <a:gd name="T0" fmla="*/ 752 w 752"/>
                <a:gd name="T1" fmla="*/ 0 h 331"/>
                <a:gd name="T2" fmla="*/ 275 w 752"/>
                <a:gd name="T3" fmla="*/ 72 h 331"/>
                <a:gd name="T4" fmla="*/ 0 w 752"/>
                <a:gd name="T5" fmla="*/ 331 h 331"/>
                <a:gd name="T6" fmla="*/ 752 w 752"/>
                <a:gd name="T7" fmla="*/ 130 h 331"/>
                <a:gd name="T8" fmla="*/ 752 w 752"/>
                <a:gd name="T9" fmla="*/ 0 h 331"/>
              </a:gdLst>
              <a:ahLst/>
              <a:cxnLst>
                <a:cxn ang="0">
                  <a:pos x="T0" y="T1"/>
                </a:cxn>
                <a:cxn ang="0">
                  <a:pos x="T2" y="T3"/>
                </a:cxn>
                <a:cxn ang="0">
                  <a:pos x="T4" y="T5"/>
                </a:cxn>
                <a:cxn ang="0">
                  <a:pos x="T6" y="T7"/>
                </a:cxn>
                <a:cxn ang="0">
                  <a:pos x="T8" y="T9"/>
                </a:cxn>
              </a:cxnLst>
              <a:rect l="0" t="0" r="r" b="b"/>
              <a:pathLst>
                <a:path w="752" h="331">
                  <a:moveTo>
                    <a:pt x="752" y="0"/>
                  </a:moveTo>
                  <a:lnTo>
                    <a:pt x="275" y="72"/>
                  </a:lnTo>
                  <a:lnTo>
                    <a:pt x="0" y="331"/>
                  </a:lnTo>
                  <a:lnTo>
                    <a:pt x="752" y="130"/>
                  </a:lnTo>
                  <a:lnTo>
                    <a:pt x="752" y="0"/>
                  </a:lnTo>
                  <a:close/>
                </a:path>
              </a:pathLst>
            </a:custGeom>
            <a:solidFill>
              <a:srgbClr val="ADA4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6">
              <a:extLst>
                <a:ext uri="{FF2B5EF4-FFF2-40B4-BE49-F238E27FC236}">
                  <a16:creationId xmlns:a16="http://schemas.microsoft.com/office/drawing/2014/main" id="{56FE8491-17D1-44D2-A059-D277D43E3DDA}"/>
                </a:ext>
              </a:extLst>
            </p:cNvPr>
            <p:cNvSpPr>
              <a:spLocks/>
            </p:cNvSpPr>
            <p:nvPr/>
          </p:nvSpPr>
          <p:spPr bwMode="auto">
            <a:xfrm>
              <a:off x="7955812" y="1828066"/>
              <a:ext cx="546548" cy="456950"/>
            </a:xfrm>
            <a:custGeom>
              <a:avLst/>
              <a:gdLst>
                <a:gd name="T0" fmla="*/ 162 w 162"/>
                <a:gd name="T1" fmla="*/ 66 h 136"/>
                <a:gd name="T2" fmla="*/ 87 w 162"/>
                <a:gd name="T3" fmla="*/ 130 h 136"/>
                <a:gd name="T4" fmla="*/ 36 w 162"/>
                <a:gd name="T5" fmla="*/ 124 h 136"/>
                <a:gd name="T6" fmla="*/ 0 w 162"/>
                <a:gd name="T7" fmla="*/ 103 h 136"/>
                <a:gd name="T8" fmla="*/ 103 w 162"/>
                <a:gd name="T9" fmla="*/ 0 h 136"/>
                <a:gd name="T10" fmla="*/ 148 w 162"/>
                <a:gd name="T11" fmla="*/ 50 h 136"/>
                <a:gd name="T12" fmla="*/ 162 w 162"/>
                <a:gd name="T13" fmla="*/ 66 h 136"/>
              </a:gdLst>
              <a:ahLst/>
              <a:cxnLst>
                <a:cxn ang="0">
                  <a:pos x="T0" y="T1"/>
                </a:cxn>
                <a:cxn ang="0">
                  <a:pos x="T2" y="T3"/>
                </a:cxn>
                <a:cxn ang="0">
                  <a:pos x="T4" y="T5"/>
                </a:cxn>
                <a:cxn ang="0">
                  <a:pos x="T6" y="T7"/>
                </a:cxn>
                <a:cxn ang="0">
                  <a:pos x="T8" y="T9"/>
                </a:cxn>
                <a:cxn ang="0">
                  <a:pos x="T10" y="T11"/>
                </a:cxn>
                <a:cxn ang="0">
                  <a:pos x="T12" y="T13"/>
                </a:cxn>
              </a:cxnLst>
              <a:rect l="0" t="0" r="r" b="b"/>
              <a:pathLst>
                <a:path w="162" h="136">
                  <a:moveTo>
                    <a:pt x="162" y="66"/>
                  </a:moveTo>
                  <a:cubicBezTo>
                    <a:pt x="162" y="66"/>
                    <a:pt x="119" y="116"/>
                    <a:pt x="87" y="130"/>
                  </a:cubicBezTo>
                  <a:cubicBezTo>
                    <a:pt x="72" y="136"/>
                    <a:pt x="53" y="131"/>
                    <a:pt x="36" y="124"/>
                  </a:cubicBezTo>
                  <a:cubicBezTo>
                    <a:pt x="16" y="115"/>
                    <a:pt x="0" y="103"/>
                    <a:pt x="0" y="103"/>
                  </a:cubicBezTo>
                  <a:cubicBezTo>
                    <a:pt x="103" y="0"/>
                    <a:pt x="103" y="0"/>
                    <a:pt x="103" y="0"/>
                  </a:cubicBezTo>
                  <a:cubicBezTo>
                    <a:pt x="148" y="50"/>
                    <a:pt x="148" y="50"/>
                    <a:pt x="148" y="50"/>
                  </a:cubicBezTo>
                  <a:lnTo>
                    <a:pt x="162" y="66"/>
                  </a:lnTo>
                  <a:close/>
                </a:path>
              </a:pathLst>
            </a:custGeom>
            <a:solidFill>
              <a:srgbClr val="D8C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27">
              <a:extLst>
                <a:ext uri="{FF2B5EF4-FFF2-40B4-BE49-F238E27FC236}">
                  <a16:creationId xmlns:a16="http://schemas.microsoft.com/office/drawing/2014/main" id="{59AC079D-039E-4639-B27F-9908EF107DB5}"/>
                </a:ext>
              </a:extLst>
            </p:cNvPr>
            <p:cNvSpPr>
              <a:spLocks/>
            </p:cNvSpPr>
            <p:nvPr/>
          </p:nvSpPr>
          <p:spPr bwMode="auto">
            <a:xfrm>
              <a:off x="8077665" y="1996510"/>
              <a:ext cx="424695" cy="288506"/>
            </a:xfrm>
            <a:custGeom>
              <a:avLst/>
              <a:gdLst>
                <a:gd name="T0" fmla="*/ 126 w 126"/>
                <a:gd name="T1" fmla="*/ 16 h 86"/>
                <a:gd name="T2" fmla="*/ 51 w 126"/>
                <a:gd name="T3" fmla="*/ 80 h 86"/>
                <a:gd name="T4" fmla="*/ 0 w 126"/>
                <a:gd name="T5" fmla="*/ 74 h 86"/>
                <a:gd name="T6" fmla="*/ 6 w 126"/>
                <a:gd name="T7" fmla="*/ 61 h 86"/>
                <a:gd name="T8" fmla="*/ 112 w 126"/>
                <a:gd name="T9" fmla="*/ 0 h 86"/>
                <a:gd name="T10" fmla="*/ 126 w 126"/>
                <a:gd name="T11" fmla="*/ 16 h 86"/>
              </a:gdLst>
              <a:ahLst/>
              <a:cxnLst>
                <a:cxn ang="0">
                  <a:pos x="T0" y="T1"/>
                </a:cxn>
                <a:cxn ang="0">
                  <a:pos x="T2" y="T3"/>
                </a:cxn>
                <a:cxn ang="0">
                  <a:pos x="T4" y="T5"/>
                </a:cxn>
                <a:cxn ang="0">
                  <a:pos x="T6" y="T7"/>
                </a:cxn>
                <a:cxn ang="0">
                  <a:pos x="T8" y="T9"/>
                </a:cxn>
                <a:cxn ang="0">
                  <a:pos x="T10" y="T11"/>
                </a:cxn>
              </a:cxnLst>
              <a:rect l="0" t="0" r="r" b="b"/>
              <a:pathLst>
                <a:path w="126" h="86">
                  <a:moveTo>
                    <a:pt x="126" y="16"/>
                  </a:moveTo>
                  <a:cubicBezTo>
                    <a:pt x="126" y="16"/>
                    <a:pt x="83" y="66"/>
                    <a:pt x="51" y="80"/>
                  </a:cubicBezTo>
                  <a:cubicBezTo>
                    <a:pt x="36" y="86"/>
                    <a:pt x="17" y="81"/>
                    <a:pt x="0" y="74"/>
                  </a:cubicBezTo>
                  <a:cubicBezTo>
                    <a:pt x="2" y="70"/>
                    <a:pt x="3" y="65"/>
                    <a:pt x="6" y="61"/>
                  </a:cubicBezTo>
                  <a:cubicBezTo>
                    <a:pt x="6" y="61"/>
                    <a:pt x="54" y="25"/>
                    <a:pt x="112" y="0"/>
                  </a:cubicBezTo>
                  <a:lnTo>
                    <a:pt x="126"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8">
              <a:extLst>
                <a:ext uri="{FF2B5EF4-FFF2-40B4-BE49-F238E27FC236}">
                  <a16:creationId xmlns:a16="http://schemas.microsoft.com/office/drawing/2014/main" id="{C95685F9-863C-488D-A6CE-3A519F21EA34}"/>
                </a:ext>
              </a:extLst>
            </p:cNvPr>
            <p:cNvSpPr>
              <a:spLocks/>
            </p:cNvSpPr>
            <p:nvPr/>
          </p:nvSpPr>
          <p:spPr bwMode="auto">
            <a:xfrm>
              <a:off x="11804938" y="-14067"/>
              <a:ext cx="387063" cy="7168"/>
            </a:xfrm>
            <a:custGeom>
              <a:avLst/>
              <a:gdLst>
                <a:gd name="T0" fmla="*/ 115 w 115"/>
                <a:gd name="T1" fmla="*/ 2 h 2"/>
                <a:gd name="T2" fmla="*/ 0 w 115"/>
                <a:gd name="T3" fmla="*/ 2 h 2"/>
                <a:gd name="T4" fmla="*/ 115 w 115"/>
                <a:gd name="T5" fmla="*/ 2 h 2"/>
              </a:gdLst>
              <a:ahLst/>
              <a:cxnLst>
                <a:cxn ang="0">
                  <a:pos x="T0" y="T1"/>
                </a:cxn>
                <a:cxn ang="0">
                  <a:pos x="T2" y="T3"/>
                </a:cxn>
                <a:cxn ang="0">
                  <a:pos x="T4" y="T5"/>
                </a:cxn>
              </a:cxnLst>
              <a:rect l="0" t="0" r="r" b="b"/>
              <a:pathLst>
                <a:path w="115" h="2">
                  <a:moveTo>
                    <a:pt x="115" y="2"/>
                  </a:moveTo>
                  <a:cubicBezTo>
                    <a:pt x="0" y="2"/>
                    <a:pt x="0" y="2"/>
                    <a:pt x="0" y="2"/>
                  </a:cubicBezTo>
                  <a:cubicBezTo>
                    <a:pt x="73" y="0"/>
                    <a:pt x="115" y="2"/>
                    <a:pt x="115" y="2"/>
                  </a:cubicBezTo>
                  <a:close/>
                </a:path>
              </a:pathLst>
            </a:custGeom>
            <a:solidFill>
              <a:srgbClr val="190E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60" name="Group 59">
              <a:extLst>
                <a:ext uri="{FF2B5EF4-FFF2-40B4-BE49-F238E27FC236}">
                  <a16:creationId xmlns:a16="http://schemas.microsoft.com/office/drawing/2014/main" id="{D88A045D-1D47-48A7-BD6D-329F30D7916F}"/>
                </a:ext>
              </a:extLst>
            </p:cNvPr>
            <p:cNvGrpSpPr/>
            <p:nvPr/>
          </p:nvGrpSpPr>
          <p:grpSpPr>
            <a:xfrm>
              <a:off x="7676266" y="528897"/>
              <a:ext cx="1904852" cy="2230988"/>
              <a:chOff x="7676266" y="528897"/>
              <a:chExt cx="1904852" cy="2230988"/>
            </a:xfrm>
            <a:gradFill>
              <a:gsLst>
                <a:gs pos="0">
                  <a:srgbClr val="03002F"/>
                </a:gs>
                <a:gs pos="100000">
                  <a:srgbClr val="F870FF"/>
                </a:gs>
              </a:gsLst>
              <a:lin ang="19800000" scaled="0"/>
            </a:gradFill>
          </p:grpSpPr>
          <p:sp>
            <p:nvSpPr>
              <p:cNvPr id="52" name="Freeform 29">
                <a:extLst>
                  <a:ext uri="{FF2B5EF4-FFF2-40B4-BE49-F238E27FC236}">
                    <a16:creationId xmlns:a16="http://schemas.microsoft.com/office/drawing/2014/main" id="{8AC43BD2-6A27-4E0F-BAFD-FDAF479A012B}"/>
                  </a:ext>
                </a:extLst>
              </p:cNvPr>
              <p:cNvSpPr>
                <a:spLocks/>
              </p:cNvSpPr>
              <p:nvPr/>
            </p:nvSpPr>
            <p:spPr bwMode="auto">
              <a:xfrm>
                <a:off x="7676266" y="2195418"/>
                <a:ext cx="589555" cy="564467"/>
              </a:xfrm>
              <a:custGeom>
                <a:avLst/>
                <a:gdLst>
                  <a:gd name="T0" fmla="*/ 138 w 175"/>
                  <a:gd name="T1" fmla="*/ 16 h 168"/>
                  <a:gd name="T2" fmla="*/ 175 w 175"/>
                  <a:gd name="T3" fmla="*/ 32 h 168"/>
                  <a:gd name="T4" fmla="*/ 167 w 175"/>
                  <a:gd name="T5" fmla="*/ 40 h 168"/>
                  <a:gd name="T6" fmla="*/ 109 w 175"/>
                  <a:gd name="T7" fmla="*/ 105 h 168"/>
                  <a:gd name="T8" fmla="*/ 109 w 175"/>
                  <a:gd name="T9" fmla="*/ 105 h 168"/>
                  <a:gd name="T10" fmla="*/ 84 w 175"/>
                  <a:gd name="T11" fmla="*/ 133 h 168"/>
                  <a:gd name="T12" fmla="*/ 0 w 175"/>
                  <a:gd name="T13" fmla="*/ 168 h 168"/>
                  <a:gd name="T14" fmla="*/ 32 w 175"/>
                  <a:gd name="T15" fmla="*/ 83 h 168"/>
                  <a:gd name="T16" fmla="*/ 48 w 175"/>
                  <a:gd name="T17" fmla="*/ 63 h 168"/>
                  <a:gd name="T18" fmla="*/ 65 w 175"/>
                  <a:gd name="T19" fmla="*/ 42 h 168"/>
                  <a:gd name="T20" fmla="*/ 99 w 175"/>
                  <a:gd name="T21" fmla="*/ 0 h 168"/>
                  <a:gd name="T22" fmla="*/ 103 w 175"/>
                  <a:gd name="T23" fmla="*/ 1 h 168"/>
                  <a:gd name="T24" fmla="*/ 108 w 175"/>
                  <a:gd name="T25" fmla="*/ 3 h 168"/>
                  <a:gd name="T26" fmla="*/ 113 w 175"/>
                  <a:gd name="T27" fmla="*/ 6 h 168"/>
                  <a:gd name="T28" fmla="*/ 115 w 175"/>
                  <a:gd name="T29" fmla="*/ 6 h 168"/>
                  <a:gd name="T30" fmla="*/ 115 w 175"/>
                  <a:gd name="T31" fmla="*/ 6 h 168"/>
                  <a:gd name="T32" fmla="*/ 115 w 175"/>
                  <a:gd name="T33" fmla="*/ 6 h 168"/>
                  <a:gd name="T34" fmla="*/ 131 w 175"/>
                  <a:gd name="T35" fmla="*/ 13 h 168"/>
                  <a:gd name="T36" fmla="*/ 136 w 175"/>
                  <a:gd name="T37" fmla="*/ 15 h 168"/>
                  <a:gd name="T38" fmla="*/ 138 w 175"/>
                  <a:gd name="T39" fmla="*/ 16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168">
                    <a:moveTo>
                      <a:pt x="138" y="16"/>
                    </a:moveTo>
                    <a:cubicBezTo>
                      <a:pt x="150" y="21"/>
                      <a:pt x="162" y="27"/>
                      <a:pt x="175" y="32"/>
                    </a:cubicBezTo>
                    <a:cubicBezTo>
                      <a:pt x="167" y="40"/>
                      <a:pt x="167" y="40"/>
                      <a:pt x="167" y="40"/>
                    </a:cubicBezTo>
                    <a:cubicBezTo>
                      <a:pt x="109" y="105"/>
                      <a:pt x="109" y="105"/>
                      <a:pt x="109" y="105"/>
                    </a:cubicBezTo>
                    <a:cubicBezTo>
                      <a:pt x="109" y="105"/>
                      <a:pt x="109" y="105"/>
                      <a:pt x="109" y="105"/>
                    </a:cubicBezTo>
                    <a:cubicBezTo>
                      <a:pt x="84" y="133"/>
                      <a:pt x="84" y="133"/>
                      <a:pt x="84" y="133"/>
                    </a:cubicBezTo>
                    <a:cubicBezTo>
                      <a:pt x="0" y="168"/>
                      <a:pt x="0" y="168"/>
                      <a:pt x="0" y="168"/>
                    </a:cubicBezTo>
                    <a:cubicBezTo>
                      <a:pt x="32" y="83"/>
                      <a:pt x="32" y="83"/>
                      <a:pt x="32" y="83"/>
                    </a:cubicBezTo>
                    <a:cubicBezTo>
                      <a:pt x="48" y="63"/>
                      <a:pt x="48" y="63"/>
                      <a:pt x="48" y="63"/>
                    </a:cubicBezTo>
                    <a:cubicBezTo>
                      <a:pt x="65" y="42"/>
                      <a:pt x="65" y="42"/>
                      <a:pt x="65" y="42"/>
                    </a:cubicBezTo>
                    <a:cubicBezTo>
                      <a:pt x="99" y="0"/>
                      <a:pt x="99" y="0"/>
                      <a:pt x="99" y="0"/>
                    </a:cubicBezTo>
                    <a:cubicBezTo>
                      <a:pt x="100" y="0"/>
                      <a:pt x="101" y="1"/>
                      <a:pt x="103" y="1"/>
                    </a:cubicBezTo>
                    <a:cubicBezTo>
                      <a:pt x="104" y="2"/>
                      <a:pt x="106" y="3"/>
                      <a:pt x="108" y="3"/>
                    </a:cubicBezTo>
                    <a:cubicBezTo>
                      <a:pt x="110" y="4"/>
                      <a:pt x="112" y="5"/>
                      <a:pt x="113" y="6"/>
                    </a:cubicBezTo>
                    <a:cubicBezTo>
                      <a:pt x="114" y="6"/>
                      <a:pt x="114" y="6"/>
                      <a:pt x="115" y="6"/>
                    </a:cubicBezTo>
                    <a:cubicBezTo>
                      <a:pt x="115" y="6"/>
                      <a:pt x="115" y="6"/>
                      <a:pt x="115" y="6"/>
                    </a:cubicBezTo>
                    <a:cubicBezTo>
                      <a:pt x="115" y="6"/>
                      <a:pt x="115" y="6"/>
                      <a:pt x="115" y="6"/>
                    </a:cubicBezTo>
                    <a:cubicBezTo>
                      <a:pt x="120" y="8"/>
                      <a:pt x="126" y="11"/>
                      <a:pt x="131" y="13"/>
                    </a:cubicBezTo>
                    <a:cubicBezTo>
                      <a:pt x="133" y="14"/>
                      <a:pt x="134" y="15"/>
                      <a:pt x="136" y="15"/>
                    </a:cubicBezTo>
                    <a:cubicBezTo>
                      <a:pt x="137" y="16"/>
                      <a:pt x="137" y="16"/>
                      <a:pt x="138"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30">
                <a:extLst>
                  <a:ext uri="{FF2B5EF4-FFF2-40B4-BE49-F238E27FC236}">
                    <a16:creationId xmlns:a16="http://schemas.microsoft.com/office/drawing/2014/main" id="{ADA7EFA8-1700-4615-8891-221172E4BD3B}"/>
                  </a:ext>
                </a:extLst>
              </p:cNvPr>
              <p:cNvSpPr>
                <a:spLocks/>
              </p:cNvSpPr>
              <p:nvPr/>
            </p:nvSpPr>
            <p:spPr bwMode="auto">
              <a:xfrm>
                <a:off x="8009570" y="528897"/>
                <a:ext cx="1571548" cy="1774039"/>
              </a:xfrm>
              <a:custGeom>
                <a:avLst/>
                <a:gdLst>
                  <a:gd name="T0" fmla="*/ 454 w 466"/>
                  <a:gd name="T1" fmla="*/ 77 h 527"/>
                  <a:gd name="T2" fmla="*/ 450 w 466"/>
                  <a:gd name="T3" fmla="*/ 81 h 527"/>
                  <a:gd name="T4" fmla="*/ 241 w 466"/>
                  <a:gd name="T5" fmla="*/ 334 h 527"/>
                  <a:gd name="T6" fmla="*/ 228 w 466"/>
                  <a:gd name="T7" fmla="*/ 350 h 527"/>
                  <a:gd name="T8" fmla="*/ 184 w 466"/>
                  <a:gd name="T9" fmla="*/ 403 h 527"/>
                  <a:gd name="T10" fmla="*/ 162 w 466"/>
                  <a:gd name="T11" fmla="*/ 429 h 527"/>
                  <a:gd name="T12" fmla="*/ 134 w 466"/>
                  <a:gd name="T13" fmla="*/ 461 h 527"/>
                  <a:gd name="T14" fmla="*/ 76 w 466"/>
                  <a:gd name="T15" fmla="*/ 527 h 527"/>
                  <a:gd name="T16" fmla="*/ 39 w 466"/>
                  <a:gd name="T17" fmla="*/ 511 h 527"/>
                  <a:gd name="T18" fmla="*/ 37 w 466"/>
                  <a:gd name="T19" fmla="*/ 510 h 527"/>
                  <a:gd name="T20" fmla="*/ 32 w 466"/>
                  <a:gd name="T21" fmla="*/ 508 h 527"/>
                  <a:gd name="T22" fmla="*/ 16 w 466"/>
                  <a:gd name="T23" fmla="*/ 501 h 527"/>
                  <a:gd name="T24" fmla="*/ 16 w 466"/>
                  <a:gd name="T25" fmla="*/ 501 h 527"/>
                  <a:gd name="T26" fmla="*/ 16 w 466"/>
                  <a:gd name="T27" fmla="*/ 501 h 527"/>
                  <a:gd name="T28" fmla="*/ 14 w 466"/>
                  <a:gd name="T29" fmla="*/ 501 h 527"/>
                  <a:gd name="T30" fmla="*/ 9 w 466"/>
                  <a:gd name="T31" fmla="*/ 498 h 527"/>
                  <a:gd name="T32" fmla="*/ 4 w 466"/>
                  <a:gd name="T33" fmla="*/ 496 h 527"/>
                  <a:gd name="T34" fmla="*/ 0 w 466"/>
                  <a:gd name="T35" fmla="*/ 495 h 527"/>
                  <a:gd name="T36" fmla="*/ 378 w 466"/>
                  <a:gd name="T37" fmla="*/ 24 h 527"/>
                  <a:gd name="T38" fmla="*/ 443 w 466"/>
                  <a:gd name="T39" fmla="*/ 16 h 527"/>
                  <a:gd name="T40" fmla="*/ 454 w 466"/>
                  <a:gd name="T41" fmla="*/ 77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6" h="527">
                    <a:moveTo>
                      <a:pt x="454" y="77"/>
                    </a:moveTo>
                    <a:cubicBezTo>
                      <a:pt x="453" y="78"/>
                      <a:pt x="452" y="80"/>
                      <a:pt x="450" y="81"/>
                    </a:cubicBezTo>
                    <a:cubicBezTo>
                      <a:pt x="241" y="334"/>
                      <a:pt x="241" y="334"/>
                      <a:pt x="241" y="334"/>
                    </a:cubicBezTo>
                    <a:cubicBezTo>
                      <a:pt x="228" y="350"/>
                      <a:pt x="228" y="350"/>
                      <a:pt x="228" y="350"/>
                    </a:cubicBezTo>
                    <a:cubicBezTo>
                      <a:pt x="184" y="403"/>
                      <a:pt x="184" y="403"/>
                      <a:pt x="184" y="403"/>
                    </a:cubicBezTo>
                    <a:cubicBezTo>
                      <a:pt x="162" y="429"/>
                      <a:pt x="162" y="429"/>
                      <a:pt x="162" y="429"/>
                    </a:cubicBezTo>
                    <a:cubicBezTo>
                      <a:pt x="134" y="461"/>
                      <a:pt x="134" y="461"/>
                      <a:pt x="134" y="461"/>
                    </a:cubicBezTo>
                    <a:cubicBezTo>
                      <a:pt x="76" y="527"/>
                      <a:pt x="76" y="527"/>
                      <a:pt x="76" y="527"/>
                    </a:cubicBezTo>
                    <a:cubicBezTo>
                      <a:pt x="63" y="522"/>
                      <a:pt x="51" y="516"/>
                      <a:pt x="39" y="511"/>
                    </a:cubicBezTo>
                    <a:cubicBezTo>
                      <a:pt x="38" y="511"/>
                      <a:pt x="38" y="511"/>
                      <a:pt x="37" y="510"/>
                    </a:cubicBezTo>
                    <a:cubicBezTo>
                      <a:pt x="35" y="510"/>
                      <a:pt x="34" y="509"/>
                      <a:pt x="32" y="508"/>
                    </a:cubicBezTo>
                    <a:cubicBezTo>
                      <a:pt x="27" y="506"/>
                      <a:pt x="21" y="503"/>
                      <a:pt x="16" y="501"/>
                    </a:cubicBezTo>
                    <a:cubicBezTo>
                      <a:pt x="16" y="501"/>
                      <a:pt x="16" y="501"/>
                      <a:pt x="16" y="501"/>
                    </a:cubicBezTo>
                    <a:cubicBezTo>
                      <a:pt x="16" y="501"/>
                      <a:pt x="16" y="501"/>
                      <a:pt x="16" y="501"/>
                    </a:cubicBezTo>
                    <a:cubicBezTo>
                      <a:pt x="15" y="501"/>
                      <a:pt x="15" y="501"/>
                      <a:pt x="14" y="501"/>
                    </a:cubicBezTo>
                    <a:cubicBezTo>
                      <a:pt x="13" y="500"/>
                      <a:pt x="11" y="499"/>
                      <a:pt x="9" y="498"/>
                    </a:cubicBezTo>
                    <a:cubicBezTo>
                      <a:pt x="7" y="498"/>
                      <a:pt x="5" y="497"/>
                      <a:pt x="4" y="496"/>
                    </a:cubicBezTo>
                    <a:cubicBezTo>
                      <a:pt x="2" y="496"/>
                      <a:pt x="1" y="495"/>
                      <a:pt x="0" y="495"/>
                    </a:cubicBezTo>
                    <a:cubicBezTo>
                      <a:pt x="378" y="24"/>
                      <a:pt x="378" y="24"/>
                      <a:pt x="378" y="24"/>
                    </a:cubicBezTo>
                    <a:cubicBezTo>
                      <a:pt x="394" y="4"/>
                      <a:pt x="423" y="0"/>
                      <a:pt x="443" y="16"/>
                    </a:cubicBezTo>
                    <a:cubicBezTo>
                      <a:pt x="462" y="31"/>
                      <a:pt x="466" y="57"/>
                      <a:pt x="454" y="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Freeform 31">
              <a:extLst>
                <a:ext uri="{FF2B5EF4-FFF2-40B4-BE49-F238E27FC236}">
                  <a16:creationId xmlns:a16="http://schemas.microsoft.com/office/drawing/2014/main" id="{B6F47CAE-1A30-4CE3-B40D-9C8C433D52D4}"/>
                </a:ext>
              </a:extLst>
            </p:cNvPr>
            <p:cNvSpPr>
              <a:spLocks/>
            </p:cNvSpPr>
            <p:nvPr/>
          </p:nvSpPr>
          <p:spPr bwMode="auto">
            <a:xfrm>
              <a:off x="7609964" y="1441003"/>
              <a:ext cx="4582038" cy="5372291"/>
            </a:xfrm>
            <a:custGeom>
              <a:avLst/>
              <a:gdLst>
                <a:gd name="T0" fmla="*/ 1360 w 1360"/>
                <a:gd name="T1" fmla="*/ 1596 h 1596"/>
                <a:gd name="T2" fmla="*/ 935 w 1360"/>
                <a:gd name="T3" fmla="*/ 1437 h 1596"/>
                <a:gd name="T4" fmla="*/ 823 w 1360"/>
                <a:gd name="T5" fmla="*/ 1072 h 1596"/>
                <a:gd name="T6" fmla="*/ 756 w 1360"/>
                <a:gd name="T7" fmla="*/ 634 h 1596"/>
                <a:gd name="T8" fmla="*/ 753 w 1360"/>
                <a:gd name="T9" fmla="*/ 624 h 1596"/>
                <a:gd name="T10" fmla="*/ 750 w 1360"/>
                <a:gd name="T11" fmla="*/ 616 h 1596"/>
                <a:gd name="T12" fmla="*/ 737 w 1360"/>
                <a:gd name="T13" fmla="*/ 587 h 1596"/>
                <a:gd name="T14" fmla="*/ 729 w 1360"/>
                <a:gd name="T15" fmla="*/ 577 h 1596"/>
                <a:gd name="T16" fmla="*/ 722 w 1360"/>
                <a:gd name="T17" fmla="*/ 571 h 1596"/>
                <a:gd name="T18" fmla="*/ 718 w 1360"/>
                <a:gd name="T19" fmla="*/ 568 h 1596"/>
                <a:gd name="T20" fmla="*/ 699 w 1360"/>
                <a:gd name="T21" fmla="*/ 559 h 1596"/>
                <a:gd name="T22" fmla="*/ 694 w 1360"/>
                <a:gd name="T23" fmla="*/ 557 h 1596"/>
                <a:gd name="T24" fmla="*/ 667 w 1360"/>
                <a:gd name="T25" fmla="*/ 551 h 1596"/>
                <a:gd name="T26" fmla="*/ 637 w 1360"/>
                <a:gd name="T27" fmla="*/ 546 h 1596"/>
                <a:gd name="T28" fmla="*/ 612 w 1360"/>
                <a:gd name="T29" fmla="*/ 542 h 1596"/>
                <a:gd name="T30" fmla="*/ 597 w 1360"/>
                <a:gd name="T31" fmla="*/ 539 h 1596"/>
                <a:gd name="T32" fmla="*/ 554 w 1360"/>
                <a:gd name="T33" fmla="*/ 532 h 1596"/>
                <a:gd name="T34" fmla="*/ 495 w 1360"/>
                <a:gd name="T35" fmla="*/ 522 h 1596"/>
                <a:gd name="T36" fmla="*/ 469 w 1360"/>
                <a:gd name="T37" fmla="*/ 516 h 1596"/>
                <a:gd name="T38" fmla="*/ 447 w 1360"/>
                <a:gd name="T39" fmla="*/ 512 h 1596"/>
                <a:gd name="T40" fmla="*/ 421 w 1360"/>
                <a:gd name="T41" fmla="*/ 506 h 1596"/>
                <a:gd name="T42" fmla="*/ 402 w 1360"/>
                <a:gd name="T43" fmla="*/ 500 h 1596"/>
                <a:gd name="T44" fmla="*/ 382 w 1360"/>
                <a:gd name="T45" fmla="*/ 495 h 1596"/>
                <a:gd name="T46" fmla="*/ 367 w 1360"/>
                <a:gd name="T47" fmla="*/ 490 h 1596"/>
                <a:gd name="T48" fmla="*/ 355 w 1360"/>
                <a:gd name="T49" fmla="*/ 485 h 1596"/>
                <a:gd name="T50" fmla="*/ 332 w 1360"/>
                <a:gd name="T51" fmla="*/ 476 h 1596"/>
                <a:gd name="T52" fmla="*/ 290 w 1360"/>
                <a:gd name="T53" fmla="*/ 452 h 1596"/>
                <a:gd name="T54" fmla="*/ 280 w 1360"/>
                <a:gd name="T55" fmla="*/ 444 h 1596"/>
                <a:gd name="T56" fmla="*/ 264 w 1360"/>
                <a:gd name="T57" fmla="*/ 429 h 1596"/>
                <a:gd name="T58" fmla="*/ 252 w 1360"/>
                <a:gd name="T59" fmla="*/ 419 h 1596"/>
                <a:gd name="T60" fmla="*/ 241 w 1360"/>
                <a:gd name="T61" fmla="*/ 410 h 1596"/>
                <a:gd name="T62" fmla="*/ 129 w 1360"/>
                <a:gd name="T63" fmla="*/ 329 h 1596"/>
                <a:gd name="T64" fmla="*/ 106 w 1360"/>
                <a:gd name="T65" fmla="*/ 313 h 1596"/>
                <a:gd name="T66" fmla="*/ 68 w 1360"/>
                <a:gd name="T67" fmla="*/ 287 h 1596"/>
                <a:gd name="T68" fmla="*/ 33 w 1360"/>
                <a:gd name="T69" fmla="*/ 221 h 1596"/>
                <a:gd name="T70" fmla="*/ 73 w 1360"/>
                <a:gd name="T71" fmla="*/ 213 h 1596"/>
                <a:gd name="T72" fmla="*/ 79 w 1360"/>
                <a:gd name="T73" fmla="*/ 213 h 1596"/>
                <a:gd name="T74" fmla="*/ 87 w 1360"/>
                <a:gd name="T75" fmla="*/ 214 h 1596"/>
                <a:gd name="T76" fmla="*/ 119 w 1360"/>
                <a:gd name="T77" fmla="*/ 224 h 1596"/>
                <a:gd name="T78" fmla="*/ 128 w 1360"/>
                <a:gd name="T79" fmla="*/ 227 h 1596"/>
                <a:gd name="T80" fmla="*/ 135 w 1360"/>
                <a:gd name="T81" fmla="*/ 230 h 1596"/>
                <a:gd name="T82" fmla="*/ 151 w 1360"/>
                <a:gd name="T83" fmla="*/ 237 h 1596"/>
                <a:gd name="T84" fmla="*/ 158 w 1360"/>
                <a:gd name="T85" fmla="*/ 240 h 1596"/>
                <a:gd name="T86" fmla="*/ 197 w 1360"/>
                <a:gd name="T87" fmla="*/ 257 h 1596"/>
                <a:gd name="T88" fmla="*/ 412 w 1360"/>
                <a:gd name="T89" fmla="*/ 273 h 1596"/>
                <a:gd name="T90" fmla="*/ 461 w 1360"/>
                <a:gd name="T91" fmla="*/ 189 h 1596"/>
                <a:gd name="T92" fmla="*/ 460 w 1360"/>
                <a:gd name="T93" fmla="*/ 185 h 1596"/>
                <a:gd name="T94" fmla="*/ 460 w 1360"/>
                <a:gd name="T95" fmla="*/ 181 h 1596"/>
                <a:gd name="T96" fmla="*/ 457 w 1360"/>
                <a:gd name="T97" fmla="*/ 176 h 1596"/>
                <a:gd name="T98" fmla="*/ 455 w 1360"/>
                <a:gd name="T99" fmla="*/ 172 h 1596"/>
                <a:gd name="T100" fmla="*/ 451 w 1360"/>
                <a:gd name="T101" fmla="*/ 168 h 1596"/>
                <a:gd name="T102" fmla="*/ 444 w 1360"/>
                <a:gd name="T103" fmla="*/ 164 h 1596"/>
                <a:gd name="T104" fmla="*/ 423 w 1360"/>
                <a:gd name="T105" fmla="*/ 160 h 1596"/>
                <a:gd name="T106" fmla="*/ 281 w 1360"/>
                <a:gd name="T107" fmla="*/ 158 h 1596"/>
                <a:gd name="T108" fmla="*/ 347 w 1360"/>
                <a:gd name="T109" fmla="*/ 79 h 1596"/>
                <a:gd name="T110" fmla="*/ 420 w 1360"/>
                <a:gd name="T111" fmla="*/ 45 h 1596"/>
                <a:gd name="T112" fmla="*/ 548 w 1360"/>
                <a:gd name="T113" fmla="*/ 2 h 1596"/>
                <a:gd name="T114" fmla="*/ 584 w 1360"/>
                <a:gd name="T115" fmla="*/ 24 h 1596"/>
                <a:gd name="T116" fmla="*/ 905 w 1360"/>
                <a:gd name="T117" fmla="*/ 485 h 1596"/>
                <a:gd name="T118" fmla="*/ 918 w 1360"/>
                <a:gd name="T119" fmla="*/ 526 h 1596"/>
                <a:gd name="T120" fmla="*/ 1360 w 1360"/>
                <a:gd name="T121" fmla="*/ 1194 h 1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0" h="1596">
                  <a:moveTo>
                    <a:pt x="1360" y="1194"/>
                  </a:moveTo>
                  <a:cubicBezTo>
                    <a:pt x="1360" y="1596"/>
                    <a:pt x="1360" y="1596"/>
                    <a:pt x="1360" y="1596"/>
                  </a:cubicBezTo>
                  <a:cubicBezTo>
                    <a:pt x="1349" y="1575"/>
                    <a:pt x="1312" y="1536"/>
                    <a:pt x="1197" y="1497"/>
                  </a:cubicBezTo>
                  <a:cubicBezTo>
                    <a:pt x="1135" y="1476"/>
                    <a:pt x="1050" y="1455"/>
                    <a:pt x="935" y="1437"/>
                  </a:cubicBezTo>
                  <a:cubicBezTo>
                    <a:pt x="897" y="1361"/>
                    <a:pt x="867" y="1277"/>
                    <a:pt x="847" y="1188"/>
                  </a:cubicBezTo>
                  <a:cubicBezTo>
                    <a:pt x="838" y="1147"/>
                    <a:pt x="830" y="1108"/>
                    <a:pt x="823" y="1072"/>
                  </a:cubicBezTo>
                  <a:cubicBezTo>
                    <a:pt x="785" y="876"/>
                    <a:pt x="776" y="752"/>
                    <a:pt x="763" y="674"/>
                  </a:cubicBezTo>
                  <a:cubicBezTo>
                    <a:pt x="761" y="659"/>
                    <a:pt x="758" y="646"/>
                    <a:pt x="756" y="634"/>
                  </a:cubicBezTo>
                  <a:cubicBezTo>
                    <a:pt x="755" y="632"/>
                    <a:pt x="754" y="630"/>
                    <a:pt x="754" y="628"/>
                  </a:cubicBezTo>
                  <a:cubicBezTo>
                    <a:pt x="754" y="627"/>
                    <a:pt x="753" y="625"/>
                    <a:pt x="753" y="624"/>
                  </a:cubicBezTo>
                  <a:cubicBezTo>
                    <a:pt x="752" y="622"/>
                    <a:pt x="752" y="620"/>
                    <a:pt x="751" y="618"/>
                  </a:cubicBezTo>
                  <a:cubicBezTo>
                    <a:pt x="751" y="618"/>
                    <a:pt x="751" y="617"/>
                    <a:pt x="750" y="616"/>
                  </a:cubicBezTo>
                  <a:cubicBezTo>
                    <a:pt x="747" y="605"/>
                    <a:pt x="743" y="596"/>
                    <a:pt x="738" y="589"/>
                  </a:cubicBezTo>
                  <a:cubicBezTo>
                    <a:pt x="737" y="588"/>
                    <a:pt x="737" y="588"/>
                    <a:pt x="737" y="587"/>
                  </a:cubicBezTo>
                  <a:cubicBezTo>
                    <a:pt x="735" y="584"/>
                    <a:pt x="732" y="581"/>
                    <a:pt x="730" y="579"/>
                  </a:cubicBezTo>
                  <a:cubicBezTo>
                    <a:pt x="730" y="578"/>
                    <a:pt x="729" y="578"/>
                    <a:pt x="729" y="577"/>
                  </a:cubicBezTo>
                  <a:cubicBezTo>
                    <a:pt x="727" y="576"/>
                    <a:pt x="725" y="574"/>
                    <a:pt x="723" y="572"/>
                  </a:cubicBezTo>
                  <a:cubicBezTo>
                    <a:pt x="723" y="572"/>
                    <a:pt x="723" y="571"/>
                    <a:pt x="722" y="571"/>
                  </a:cubicBezTo>
                  <a:cubicBezTo>
                    <a:pt x="722" y="571"/>
                    <a:pt x="722" y="571"/>
                    <a:pt x="721" y="571"/>
                  </a:cubicBezTo>
                  <a:cubicBezTo>
                    <a:pt x="720" y="570"/>
                    <a:pt x="719" y="569"/>
                    <a:pt x="718" y="568"/>
                  </a:cubicBezTo>
                  <a:cubicBezTo>
                    <a:pt x="715" y="566"/>
                    <a:pt x="712" y="564"/>
                    <a:pt x="709" y="563"/>
                  </a:cubicBezTo>
                  <a:cubicBezTo>
                    <a:pt x="705" y="561"/>
                    <a:pt x="702" y="560"/>
                    <a:pt x="699" y="559"/>
                  </a:cubicBezTo>
                  <a:cubicBezTo>
                    <a:pt x="698" y="559"/>
                    <a:pt x="697" y="558"/>
                    <a:pt x="696" y="558"/>
                  </a:cubicBezTo>
                  <a:cubicBezTo>
                    <a:pt x="696" y="558"/>
                    <a:pt x="695" y="558"/>
                    <a:pt x="694" y="557"/>
                  </a:cubicBezTo>
                  <a:cubicBezTo>
                    <a:pt x="692" y="557"/>
                    <a:pt x="690" y="556"/>
                    <a:pt x="688" y="556"/>
                  </a:cubicBezTo>
                  <a:cubicBezTo>
                    <a:pt x="681" y="554"/>
                    <a:pt x="674" y="553"/>
                    <a:pt x="667" y="551"/>
                  </a:cubicBezTo>
                  <a:cubicBezTo>
                    <a:pt x="665" y="551"/>
                    <a:pt x="663" y="551"/>
                    <a:pt x="661" y="550"/>
                  </a:cubicBezTo>
                  <a:cubicBezTo>
                    <a:pt x="653" y="549"/>
                    <a:pt x="645" y="547"/>
                    <a:pt x="637" y="546"/>
                  </a:cubicBezTo>
                  <a:cubicBezTo>
                    <a:pt x="632" y="545"/>
                    <a:pt x="628" y="545"/>
                    <a:pt x="624" y="544"/>
                  </a:cubicBezTo>
                  <a:cubicBezTo>
                    <a:pt x="620" y="543"/>
                    <a:pt x="616" y="543"/>
                    <a:pt x="612" y="542"/>
                  </a:cubicBezTo>
                  <a:cubicBezTo>
                    <a:pt x="611" y="542"/>
                    <a:pt x="611" y="542"/>
                    <a:pt x="610" y="541"/>
                  </a:cubicBezTo>
                  <a:cubicBezTo>
                    <a:pt x="605" y="541"/>
                    <a:pt x="601" y="540"/>
                    <a:pt x="597" y="539"/>
                  </a:cubicBezTo>
                  <a:cubicBezTo>
                    <a:pt x="590" y="538"/>
                    <a:pt x="583" y="537"/>
                    <a:pt x="576" y="536"/>
                  </a:cubicBezTo>
                  <a:cubicBezTo>
                    <a:pt x="569" y="535"/>
                    <a:pt x="562" y="534"/>
                    <a:pt x="554" y="532"/>
                  </a:cubicBezTo>
                  <a:cubicBezTo>
                    <a:pt x="539" y="530"/>
                    <a:pt x="523" y="527"/>
                    <a:pt x="508" y="524"/>
                  </a:cubicBezTo>
                  <a:cubicBezTo>
                    <a:pt x="504" y="523"/>
                    <a:pt x="499" y="523"/>
                    <a:pt x="495" y="522"/>
                  </a:cubicBezTo>
                  <a:cubicBezTo>
                    <a:pt x="493" y="521"/>
                    <a:pt x="490" y="521"/>
                    <a:pt x="488" y="520"/>
                  </a:cubicBezTo>
                  <a:cubicBezTo>
                    <a:pt x="481" y="519"/>
                    <a:pt x="475" y="518"/>
                    <a:pt x="469" y="516"/>
                  </a:cubicBezTo>
                  <a:cubicBezTo>
                    <a:pt x="464" y="515"/>
                    <a:pt x="459" y="514"/>
                    <a:pt x="454" y="513"/>
                  </a:cubicBezTo>
                  <a:cubicBezTo>
                    <a:pt x="452" y="513"/>
                    <a:pt x="449" y="512"/>
                    <a:pt x="447" y="512"/>
                  </a:cubicBezTo>
                  <a:cubicBezTo>
                    <a:pt x="439" y="510"/>
                    <a:pt x="432" y="508"/>
                    <a:pt x="425" y="507"/>
                  </a:cubicBezTo>
                  <a:cubicBezTo>
                    <a:pt x="424" y="506"/>
                    <a:pt x="422" y="506"/>
                    <a:pt x="421" y="506"/>
                  </a:cubicBezTo>
                  <a:cubicBezTo>
                    <a:pt x="418" y="505"/>
                    <a:pt x="414" y="504"/>
                    <a:pt x="411" y="503"/>
                  </a:cubicBezTo>
                  <a:cubicBezTo>
                    <a:pt x="408" y="502"/>
                    <a:pt x="405" y="501"/>
                    <a:pt x="402" y="500"/>
                  </a:cubicBezTo>
                  <a:cubicBezTo>
                    <a:pt x="399" y="500"/>
                    <a:pt x="396" y="499"/>
                    <a:pt x="393" y="498"/>
                  </a:cubicBezTo>
                  <a:cubicBezTo>
                    <a:pt x="389" y="497"/>
                    <a:pt x="386" y="496"/>
                    <a:pt x="382" y="495"/>
                  </a:cubicBezTo>
                  <a:cubicBezTo>
                    <a:pt x="380" y="494"/>
                    <a:pt x="377" y="493"/>
                    <a:pt x="374" y="492"/>
                  </a:cubicBezTo>
                  <a:cubicBezTo>
                    <a:pt x="372" y="491"/>
                    <a:pt x="370" y="491"/>
                    <a:pt x="367" y="490"/>
                  </a:cubicBezTo>
                  <a:cubicBezTo>
                    <a:pt x="365" y="489"/>
                    <a:pt x="363" y="488"/>
                    <a:pt x="361" y="488"/>
                  </a:cubicBezTo>
                  <a:cubicBezTo>
                    <a:pt x="359" y="487"/>
                    <a:pt x="357" y="486"/>
                    <a:pt x="355" y="485"/>
                  </a:cubicBezTo>
                  <a:cubicBezTo>
                    <a:pt x="349" y="483"/>
                    <a:pt x="343" y="481"/>
                    <a:pt x="337" y="478"/>
                  </a:cubicBezTo>
                  <a:cubicBezTo>
                    <a:pt x="335" y="477"/>
                    <a:pt x="334" y="477"/>
                    <a:pt x="332" y="476"/>
                  </a:cubicBezTo>
                  <a:cubicBezTo>
                    <a:pt x="317" y="469"/>
                    <a:pt x="304" y="462"/>
                    <a:pt x="292" y="453"/>
                  </a:cubicBezTo>
                  <a:cubicBezTo>
                    <a:pt x="292" y="453"/>
                    <a:pt x="291" y="453"/>
                    <a:pt x="290" y="452"/>
                  </a:cubicBezTo>
                  <a:cubicBezTo>
                    <a:pt x="288" y="450"/>
                    <a:pt x="286" y="449"/>
                    <a:pt x="284" y="447"/>
                  </a:cubicBezTo>
                  <a:cubicBezTo>
                    <a:pt x="282" y="446"/>
                    <a:pt x="281" y="445"/>
                    <a:pt x="280" y="444"/>
                  </a:cubicBezTo>
                  <a:cubicBezTo>
                    <a:pt x="276" y="440"/>
                    <a:pt x="272" y="436"/>
                    <a:pt x="268" y="432"/>
                  </a:cubicBezTo>
                  <a:cubicBezTo>
                    <a:pt x="266" y="431"/>
                    <a:pt x="265" y="430"/>
                    <a:pt x="264" y="429"/>
                  </a:cubicBezTo>
                  <a:cubicBezTo>
                    <a:pt x="262" y="428"/>
                    <a:pt x="260" y="426"/>
                    <a:pt x="258" y="424"/>
                  </a:cubicBezTo>
                  <a:cubicBezTo>
                    <a:pt x="256" y="423"/>
                    <a:pt x="254" y="421"/>
                    <a:pt x="252" y="419"/>
                  </a:cubicBezTo>
                  <a:cubicBezTo>
                    <a:pt x="249" y="417"/>
                    <a:pt x="247" y="416"/>
                    <a:pt x="245" y="414"/>
                  </a:cubicBezTo>
                  <a:cubicBezTo>
                    <a:pt x="244" y="413"/>
                    <a:pt x="242" y="412"/>
                    <a:pt x="241" y="410"/>
                  </a:cubicBezTo>
                  <a:cubicBezTo>
                    <a:pt x="208" y="384"/>
                    <a:pt x="168" y="355"/>
                    <a:pt x="129" y="329"/>
                  </a:cubicBezTo>
                  <a:cubicBezTo>
                    <a:pt x="129" y="329"/>
                    <a:pt x="129" y="329"/>
                    <a:pt x="129" y="329"/>
                  </a:cubicBezTo>
                  <a:cubicBezTo>
                    <a:pt x="125" y="326"/>
                    <a:pt x="121" y="323"/>
                    <a:pt x="117" y="320"/>
                  </a:cubicBezTo>
                  <a:cubicBezTo>
                    <a:pt x="113" y="318"/>
                    <a:pt x="110" y="315"/>
                    <a:pt x="106" y="313"/>
                  </a:cubicBezTo>
                  <a:cubicBezTo>
                    <a:pt x="104" y="311"/>
                    <a:pt x="101" y="309"/>
                    <a:pt x="99" y="308"/>
                  </a:cubicBezTo>
                  <a:cubicBezTo>
                    <a:pt x="88" y="300"/>
                    <a:pt x="78" y="294"/>
                    <a:pt x="68" y="287"/>
                  </a:cubicBezTo>
                  <a:cubicBezTo>
                    <a:pt x="29" y="261"/>
                    <a:pt x="0" y="243"/>
                    <a:pt x="0" y="243"/>
                  </a:cubicBezTo>
                  <a:cubicBezTo>
                    <a:pt x="0" y="243"/>
                    <a:pt x="7" y="230"/>
                    <a:pt x="33" y="221"/>
                  </a:cubicBezTo>
                  <a:cubicBezTo>
                    <a:pt x="43" y="217"/>
                    <a:pt x="55" y="215"/>
                    <a:pt x="71" y="213"/>
                  </a:cubicBezTo>
                  <a:cubicBezTo>
                    <a:pt x="73" y="213"/>
                    <a:pt x="73" y="213"/>
                    <a:pt x="73" y="213"/>
                  </a:cubicBezTo>
                  <a:cubicBezTo>
                    <a:pt x="74" y="213"/>
                    <a:pt x="74" y="213"/>
                    <a:pt x="75" y="213"/>
                  </a:cubicBezTo>
                  <a:cubicBezTo>
                    <a:pt x="77" y="213"/>
                    <a:pt x="78" y="213"/>
                    <a:pt x="79" y="213"/>
                  </a:cubicBezTo>
                  <a:cubicBezTo>
                    <a:pt x="81" y="213"/>
                    <a:pt x="82" y="213"/>
                    <a:pt x="84" y="214"/>
                  </a:cubicBezTo>
                  <a:cubicBezTo>
                    <a:pt x="85" y="214"/>
                    <a:pt x="86" y="214"/>
                    <a:pt x="87" y="214"/>
                  </a:cubicBezTo>
                  <a:cubicBezTo>
                    <a:pt x="95" y="216"/>
                    <a:pt x="103" y="218"/>
                    <a:pt x="113" y="221"/>
                  </a:cubicBezTo>
                  <a:cubicBezTo>
                    <a:pt x="115" y="222"/>
                    <a:pt x="117" y="223"/>
                    <a:pt x="119" y="224"/>
                  </a:cubicBezTo>
                  <a:cubicBezTo>
                    <a:pt x="120" y="224"/>
                    <a:pt x="121" y="225"/>
                    <a:pt x="123" y="225"/>
                  </a:cubicBezTo>
                  <a:cubicBezTo>
                    <a:pt x="124" y="226"/>
                    <a:pt x="126" y="227"/>
                    <a:pt x="128" y="227"/>
                  </a:cubicBezTo>
                  <a:cubicBezTo>
                    <a:pt x="130" y="228"/>
                    <a:pt x="132" y="229"/>
                    <a:pt x="133" y="230"/>
                  </a:cubicBezTo>
                  <a:cubicBezTo>
                    <a:pt x="134" y="230"/>
                    <a:pt x="135" y="230"/>
                    <a:pt x="135" y="230"/>
                  </a:cubicBezTo>
                  <a:cubicBezTo>
                    <a:pt x="135" y="230"/>
                    <a:pt x="135" y="230"/>
                    <a:pt x="135" y="230"/>
                  </a:cubicBezTo>
                  <a:cubicBezTo>
                    <a:pt x="140" y="232"/>
                    <a:pt x="146" y="235"/>
                    <a:pt x="151" y="237"/>
                  </a:cubicBezTo>
                  <a:cubicBezTo>
                    <a:pt x="153" y="238"/>
                    <a:pt x="154" y="239"/>
                    <a:pt x="156" y="239"/>
                  </a:cubicBezTo>
                  <a:cubicBezTo>
                    <a:pt x="157" y="240"/>
                    <a:pt x="157" y="240"/>
                    <a:pt x="158" y="240"/>
                  </a:cubicBezTo>
                  <a:cubicBezTo>
                    <a:pt x="170" y="245"/>
                    <a:pt x="182" y="251"/>
                    <a:pt x="195" y="256"/>
                  </a:cubicBezTo>
                  <a:cubicBezTo>
                    <a:pt x="195" y="256"/>
                    <a:pt x="196" y="257"/>
                    <a:pt x="197" y="257"/>
                  </a:cubicBezTo>
                  <a:cubicBezTo>
                    <a:pt x="211" y="263"/>
                    <a:pt x="226" y="268"/>
                    <a:pt x="241" y="273"/>
                  </a:cubicBezTo>
                  <a:cubicBezTo>
                    <a:pt x="293" y="290"/>
                    <a:pt x="368" y="304"/>
                    <a:pt x="412" y="273"/>
                  </a:cubicBezTo>
                  <a:cubicBezTo>
                    <a:pt x="438" y="255"/>
                    <a:pt x="458" y="224"/>
                    <a:pt x="461" y="198"/>
                  </a:cubicBezTo>
                  <a:cubicBezTo>
                    <a:pt x="461" y="195"/>
                    <a:pt x="461" y="192"/>
                    <a:pt x="461" y="189"/>
                  </a:cubicBezTo>
                  <a:cubicBezTo>
                    <a:pt x="461" y="188"/>
                    <a:pt x="461" y="188"/>
                    <a:pt x="461" y="187"/>
                  </a:cubicBezTo>
                  <a:cubicBezTo>
                    <a:pt x="461" y="186"/>
                    <a:pt x="461" y="186"/>
                    <a:pt x="460" y="185"/>
                  </a:cubicBezTo>
                  <a:cubicBezTo>
                    <a:pt x="460" y="184"/>
                    <a:pt x="460" y="184"/>
                    <a:pt x="460" y="183"/>
                  </a:cubicBezTo>
                  <a:cubicBezTo>
                    <a:pt x="460" y="182"/>
                    <a:pt x="460" y="182"/>
                    <a:pt x="460" y="181"/>
                  </a:cubicBezTo>
                  <a:cubicBezTo>
                    <a:pt x="459" y="181"/>
                    <a:pt x="459" y="180"/>
                    <a:pt x="459" y="180"/>
                  </a:cubicBezTo>
                  <a:cubicBezTo>
                    <a:pt x="459" y="179"/>
                    <a:pt x="458" y="177"/>
                    <a:pt x="457" y="176"/>
                  </a:cubicBezTo>
                  <a:cubicBezTo>
                    <a:pt x="457" y="175"/>
                    <a:pt x="457" y="175"/>
                    <a:pt x="456" y="174"/>
                  </a:cubicBezTo>
                  <a:cubicBezTo>
                    <a:pt x="456" y="174"/>
                    <a:pt x="456" y="173"/>
                    <a:pt x="455" y="172"/>
                  </a:cubicBezTo>
                  <a:cubicBezTo>
                    <a:pt x="455" y="172"/>
                    <a:pt x="454" y="171"/>
                    <a:pt x="453" y="170"/>
                  </a:cubicBezTo>
                  <a:cubicBezTo>
                    <a:pt x="453" y="169"/>
                    <a:pt x="452" y="169"/>
                    <a:pt x="451" y="168"/>
                  </a:cubicBezTo>
                  <a:cubicBezTo>
                    <a:pt x="451" y="168"/>
                    <a:pt x="450" y="167"/>
                    <a:pt x="450" y="167"/>
                  </a:cubicBezTo>
                  <a:cubicBezTo>
                    <a:pt x="448" y="166"/>
                    <a:pt x="446" y="165"/>
                    <a:pt x="444" y="164"/>
                  </a:cubicBezTo>
                  <a:cubicBezTo>
                    <a:pt x="443" y="163"/>
                    <a:pt x="442" y="163"/>
                    <a:pt x="441" y="162"/>
                  </a:cubicBezTo>
                  <a:cubicBezTo>
                    <a:pt x="436" y="161"/>
                    <a:pt x="430" y="160"/>
                    <a:pt x="423" y="160"/>
                  </a:cubicBezTo>
                  <a:cubicBezTo>
                    <a:pt x="375" y="160"/>
                    <a:pt x="287" y="192"/>
                    <a:pt x="253" y="190"/>
                  </a:cubicBezTo>
                  <a:cubicBezTo>
                    <a:pt x="281" y="158"/>
                    <a:pt x="281" y="158"/>
                    <a:pt x="281" y="158"/>
                  </a:cubicBezTo>
                  <a:cubicBezTo>
                    <a:pt x="303" y="132"/>
                    <a:pt x="303" y="132"/>
                    <a:pt x="303" y="132"/>
                  </a:cubicBezTo>
                  <a:cubicBezTo>
                    <a:pt x="347" y="79"/>
                    <a:pt x="347" y="79"/>
                    <a:pt x="347" y="79"/>
                  </a:cubicBezTo>
                  <a:cubicBezTo>
                    <a:pt x="360" y="63"/>
                    <a:pt x="360" y="63"/>
                    <a:pt x="360" y="63"/>
                  </a:cubicBezTo>
                  <a:cubicBezTo>
                    <a:pt x="380" y="57"/>
                    <a:pt x="400" y="51"/>
                    <a:pt x="420" y="45"/>
                  </a:cubicBezTo>
                  <a:cubicBezTo>
                    <a:pt x="420" y="45"/>
                    <a:pt x="420" y="45"/>
                    <a:pt x="420" y="45"/>
                  </a:cubicBezTo>
                  <a:cubicBezTo>
                    <a:pt x="480" y="25"/>
                    <a:pt x="533" y="7"/>
                    <a:pt x="548" y="2"/>
                  </a:cubicBezTo>
                  <a:cubicBezTo>
                    <a:pt x="550" y="1"/>
                    <a:pt x="552" y="0"/>
                    <a:pt x="552" y="0"/>
                  </a:cubicBezTo>
                  <a:cubicBezTo>
                    <a:pt x="552" y="0"/>
                    <a:pt x="564" y="8"/>
                    <a:pt x="584" y="24"/>
                  </a:cubicBezTo>
                  <a:cubicBezTo>
                    <a:pt x="631" y="62"/>
                    <a:pt x="721" y="143"/>
                    <a:pt x="801" y="268"/>
                  </a:cubicBezTo>
                  <a:cubicBezTo>
                    <a:pt x="840" y="330"/>
                    <a:pt x="877" y="402"/>
                    <a:pt x="905" y="485"/>
                  </a:cubicBezTo>
                  <a:cubicBezTo>
                    <a:pt x="905" y="485"/>
                    <a:pt x="905" y="485"/>
                    <a:pt x="905" y="485"/>
                  </a:cubicBezTo>
                  <a:cubicBezTo>
                    <a:pt x="910" y="498"/>
                    <a:pt x="914" y="512"/>
                    <a:pt x="918" y="526"/>
                  </a:cubicBezTo>
                  <a:cubicBezTo>
                    <a:pt x="918" y="526"/>
                    <a:pt x="934" y="547"/>
                    <a:pt x="960" y="582"/>
                  </a:cubicBezTo>
                  <a:cubicBezTo>
                    <a:pt x="1041" y="691"/>
                    <a:pt x="1224" y="945"/>
                    <a:pt x="1360" y="1194"/>
                  </a:cubicBezTo>
                  <a:close/>
                </a:path>
              </a:pathLst>
            </a:custGeom>
            <a:gradFill>
              <a:gsLst>
                <a:gs pos="0">
                  <a:srgbClr val="E5C3FF"/>
                </a:gs>
                <a:gs pos="65000">
                  <a:srgbClr val="B0C7FF"/>
                </a:gs>
              </a:gsLst>
              <a:lin ang="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32">
              <a:extLst>
                <a:ext uri="{FF2B5EF4-FFF2-40B4-BE49-F238E27FC236}">
                  <a16:creationId xmlns:a16="http://schemas.microsoft.com/office/drawing/2014/main" id="{742FC6CF-44F1-407F-BEB2-8F383DCEC064}"/>
                </a:ext>
              </a:extLst>
            </p:cNvPr>
            <p:cNvSpPr>
              <a:spLocks/>
            </p:cNvSpPr>
            <p:nvPr/>
          </p:nvSpPr>
          <p:spPr bwMode="auto">
            <a:xfrm>
              <a:off x="7721066" y="1559272"/>
              <a:ext cx="2833086" cy="2015954"/>
            </a:xfrm>
            <a:custGeom>
              <a:avLst/>
              <a:gdLst>
                <a:gd name="T0" fmla="*/ 723 w 841"/>
                <a:gd name="T1" fmla="*/ 599 h 599"/>
                <a:gd name="T2" fmla="*/ 720 w 841"/>
                <a:gd name="T3" fmla="*/ 589 h 599"/>
                <a:gd name="T4" fmla="*/ 717 w 841"/>
                <a:gd name="T5" fmla="*/ 581 h 599"/>
                <a:gd name="T6" fmla="*/ 704 w 841"/>
                <a:gd name="T7" fmla="*/ 552 h 599"/>
                <a:gd name="T8" fmla="*/ 696 w 841"/>
                <a:gd name="T9" fmla="*/ 542 h 599"/>
                <a:gd name="T10" fmla="*/ 689 w 841"/>
                <a:gd name="T11" fmla="*/ 536 h 599"/>
                <a:gd name="T12" fmla="*/ 685 w 841"/>
                <a:gd name="T13" fmla="*/ 533 h 599"/>
                <a:gd name="T14" fmla="*/ 666 w 841"/>
                <a:gd name="T15" fmla="*/ 524 h 599"/>
                <a:gd name="T16" fmla="*/ 661 w 841"/>
                <a:gd name="T17" fmla="*/ 522 h 599"/>
                <a:gd name="T18" fmla="*/ 634 w 841"/>
                <a:gd name="T19" fmla="*/ 516 h 599"/>
                <a:gd name="T20" fmla="*/ 604 w 841"/>
                <a:gd name="T21" fmla="*/ 511 h 599"/>
                <a:gd name="T22" fmla="*/ 579 w 841"/>
                <a:gd name="T23" fmla="*/ 507 h 599"/>
                <a:gd name="T24" fmla="*/ 564 w 841"/>
                <a:gd name="T25" fmla="*/ 504 h 599"/>
                <a:gd name="T26" fmla="*/ 521 w 841"/>
                <a:gd name="T27" fmla="*/ 497 h 599"/>
                <a:gd name="T28" fmla="*/ 462 w 841"/>
                <a:gd name="T29" fmla="*/ 487 h 599"/>
                <a:gd name="T30" fmla="*/ 436 w 841"/>
                <a:gd name="T31" fmla="*/ 481 h 599"/>
                <a:gd name="T32" fmla="*/ 414 w 841"/>
                <a:gd name="T33" fmla="*/ 477 h 599"/>
                <a:gd name="T34" fmla="*/ 388 w 841"/>
                <a:gd name="T35" fmla="*/ 471 h 599"/>
                <a:gd name="T36" fmla="*/ 369 w 841"/>
                <a:gd name="T37" fmla="*/ 465 h 599"/>
                <a:gd name="T38" fmla="*/ 349 w 841"/>
                <a:gd name="T39" fmla="*/ 460 h 599"/>
                <a:gd name="T40" fmla="*/ 334 w 841"/>
                <a:gd name="T41" fmla="*/ 455 h 599"/>
                <a:gd name="T42" fmla="*/ 322 w 841"/>
                <a:gd name="T43" fmla="*/ 450 h 599"/>
                <a:gd name="T44" fmla="*/ 299 w 841"/>
                <a:gd name="T45" fmla="*/ 441 h 599"/>
                <a:gd name="T46" fmla="*/ 257 w 841"/>
                <a:gd name="T47" fmla="*/ 417 h 599"/>
                <a:gd name="T48" fmla="*/ 247 w 841"/>
                <a:gd name="T49" fmla="*/ 409 h 599"/>
                <a:gd name="T50" fmla="*/ 231 w 841"/>
                <a:gd name="T51" fmla="*/ 394 h 599"/>
                <a:gd name="T52" fmla="*/ 219 w 841"/>
                <a:gd name="T53" fmla="*/ 384 h 599"/>
                <a:gd name="T54" fmla="*/ 208 w 841"/>
                <a:gd name="T55" fmla="*/ 375 h 599"/>
                <a:gd name="T56" fmla="*/ 96 w 841"/>
                <a:gd name="T57" fmla="*/ 294 h 599"/>
                <a:gd name="T58" fmla="*/ 73 w 841"/>
                <a:gd name="T59" fmla="*/ 278 h 599"/>
                <a:gd name="T60" fmla="*/ 52 w 841"/>
                <a:gd name="T61" fmla="*/ 231 h 599"/>
                <a:gd name="T62" fmla="*/ 38 w 841"/>
                <a:gd name="T63" fmla="*/ 178 h 599"/>
                <a:gd name="T64" fmla="*/ 42 w 841"/>
                <a:gd name="T65" fmla="*/ 178 h 599"/>
                <a:gd name="T66" fmla="*/ 51 w 841"/>
                <a:gd name="T67" fmla="*/ 179 h 599"/>
                <a:gd name="T68" fmla="*/ 80 w 841"/>
                <a:gd name="T69" fmla="*/ 186 h 599"/>
                <a:gd name="T70" fmla="*/ 90 w 841"/>
                <a:gd name="T71" fmla="*/ 190 h 599"/>
                <a:gd name="T72" fmla="*/ 100 w 841"/>
                <a:gd name="T73" fmla="*/ 195 h 599"/>
                <a:gd name="T74" fmla="*/ 102 w 841"/>
                <a:gd name="T75" fmla="*/ 195 h 599"/>
                <a:gd name="T76" fmla="*/ 154 w 841"/>
                <a:gd name="T77" fmla="*/ 229 h 599"/>
                <a:gd name="T78" fmla="*/ 428 w 841"/>
                <a:gd name="T79" fmla="*/ 189 h 599"/>
                <a:gd name="T80" fmla="*/ 428 w 841"/>
                <a:gd name="T81" fmla="*/ 163 h 599"/>
                <a:gd name="T82" fmla="*/ 428 w 841"/>
                <a:gd name="T83" fmla="*/ 152 h 599"/>
                <a:gd name="T84" fmla="*/ 427 w 841"/>
                <a:gd name="T85" fmla="*/ 148 h 599"/>
                <a:gd name="T86" fmla="*/ 426 w 841"/>
                <a:gd name="T87" fmla="*/ 145 h 599"/>
                <a:gd name="T88" fmla="*/ 423 w 841"/>
                <a:gd name="T89" fmla="*/ 139 h 599"/>
                <a:gd name="T90" fmla="*/ 420 w 841"/>
                <a:gd name="T91" fmla="*/ 135 h 599"/>
                <a:gd name="T92" fmla="*/ 417 w 841"/>
                <a:gd name="T93" fmla="*/ 132 h 599"/>
                <a:gd name="T94" fmla="*/ 408 w 841"/>
                <a:gd name="T95" fmla="*/ 127 h 599"/>
                <a:gd name="T96" fmla="*/ 220 w 841"/>
                <a:gd name="T97" fmla="*/ 155 h 599"/>
                <a:gd name="T98" fmla="*/ 270 w 841"/>
                <a:gd name="T99" fmla="*/ 97 h 599"/>
                <a:gd name="T100" fmla="*/ 594 w 841"/>
                <a:gd name="T101" fmla="*/ 148 h 599"/>
                <a:gd name="T102" fmla="*/ 832 w 841"/>
                <a:gd name="T103" fmla="*/ 54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1" h="599">
                  <a:moveTo>
                    <a:pt x="832" y="544"/>
                  </a:moveTo>
                  <a:cubicBezTo>
                    <a:pt x="827" y="548"/>
                    <a:pt x="784" y="581"/>
                    <a:pt x="723" y="599"/>
                  </a:cubicBezTo>
                  <a:cubicBezTo>
                    <a:pt x="722" y="597"/>
                    <a:pt x="721" y="595"/>
                    <a:pt x="721" y="593"/>
                  </a:cubicBezTo>
                  <a:cubicBezTo>
                    <a:pt x="721" y="592"/>
                    <a:pt x="720" y="590"/>
                    <a:pt x="720" y="589"/>
                  </a:cubicBezTo>
                  <a:cubicBezTo>
                    <a:pt x="719" y="587"/>
                    <a:pt x="719" y="585"/>
                    <a:pt x="718" y="583"/>
                  </a:cubicBezTo>
                  <a:cubicBezTo>
                    <a:pt x="718" y="583"/>
                    <a:pt x="718" y="582"/>
                    <a:pt x="717" y="581"/>
                  </a:cubicBezTo>
                  <a:cubicBezTo>
                    <a:pt x="714" y="570"/>
                    <a:pt x="710" y="561"/>
                    <a:pt x="705" y="554"/>
                  </a:cubicBezTo>
                  <a:cubicBezTo>
                    <a:pt x="704" y="553"/>
                    <a:pt x="704" y="553"/>
                    <a:pt x="704" y="552"/>
                  </a:cubicBezTo>
                  <a:cubicBezTo>
                    <a:pt x="702" y="549"/>
                    <a:pt x="699" y="546"/>
                    <a:pt x="697" y="544"/>
                  </a:cubicBezTo>
                  <a:cubicBezTo>
                    <a:pt x="697" y="543"/>
                    <a:pt x="696" y="543"/>
                    <a:pt x="696" y="542"/>
                  </a:cubicBezTo>
                  <a:cubicBezTo>
                    <a:pt x="694" y="541"/>
                    <a:pt x="692" y="539"/>
                    <a:pt x="690" y="537"/>
                  </a:cubicBezTo>
                  <a:cubicBezTo>
                    <a:pt x="690" y="537"/>
                    <a:pt x="690" y="536"/>
                    <a:pt x="689" y="536"/>
                  </a:cubicBezTo>
                  <a:cubicBezTo>
                    <a:pt x="689" y="536"/>
                    <a:pt x="689" y="536"/>
                    <a:pt x="688" y="536"/>
                  </a:cubicBezTo>
                  <a:cubicBezTo>
                    <a:pt x="687" y="535"/>
                    <a:pt x="686" y="534"/>
                    <a:pt x="685" y="533"/>
                  </a:cubicBezTo>
                  <a:cubicBezTo>
                    <a:pt x="682" y="531"/>
                    <a:pt x="679" y="529"/>
                    <a:pt x="676" y="528"/>
                  </a:cubicBezTo>
                  <a:cubicBezTo>
                    <a:pt x="672" y="526"/>
                    <a:pt x="669" y="525"/>
                    <a:pt x="666" y="524"/>
                  </a:cubicBezTo>
                  <a:cubicBezTo>
                    <a:pt x="665" y="524"/>
                    <a:pt x="664" y="523"/>
                    <a:pt x="663" y="523"/>
                  </a:cubicBezTo>
                  <a:cubicBezTo>
                    <a:pt x="663" y="523"/>
                    <a:pt x="662" y="523"/>
                    <a:pt x="661" y="522"/>
                  </a:cubicBezTo>
                  <a:cubicBezTo>
                    <a:pt x="659" y="522"/>
                    <a:pt x="657" y="521"/>
                    <a:pt x="655" y="521"/>
                  </a:cubicBezTo>
                  <a:cubicBezTo>
                    <a:pt x="648" y="519"/>
                    <a:pt x="641" y="518"/>
                    <a:pt x="634" y="516"/>
                  </a:cubicBezTo>
                  <a:cubicBezTo>
                    <a:pt x="632" y="516"/>
                    <a:pt x="630" y="516"/>
                    <a:pt x="628" y="515"/>
                  </a:cubicBezTo>
                  <a:cubicBezTo>
                    <a:pt x="620" y="514"/>
                    <a:pt x="612" y="512"/>
                    <a:pt x="604" y="511"/>
                  </a:cubicBezTo>
                  <a:cubicBezTo>
                    <a:pt x="599" y="510"/>
                    <a:pt x="595" y="510"/>
                    <a:pt x="591" y="509"/>
                  </a:cubicBezTo>
                  <a:cubicBezTo>
                    <a:pt x="587" y="508"/>
                    <a:pt x="583" y="508"/>
                    <a:pt x="579" y="507"/>
                  </a:cubicBezTo>
                  <a:cubicBezTo>
                    <a:pt x="578" y="507"/>
                    <a:pt x="578" y="507"/>
                    <a:pt x="577" y="506"/>
                  </a:cubicBezTo>
                  <a:cubicBezTo>
                    <a:pt x="572" y="506"/>
                    <a:pt x="568" y="505"/>
                    <a:pt x="564" y="504"/>
                  </a:cubicBezTo>
                  <a:cubicBezTo>
                    <a:pt x="557" y="503"/>
                    <a:pt x="550" y="502"/>
                    <a:pt x="543" y="501"/>
                  </a:cubicBezTo>
                  <a:cubicBezTo>
                    <a:pt x="536" y="500"/>
                    <a:pt x="529" y="499"/>
                    <a:pt x="521" y="497"/>
                  </a:cubicBezTo>
                  <a:cubicBezTo>
                    <a:pt x="506" y="495"/>
                    <a:pt x="490" y="492"/>
                    <a:pt x="475" y="489"/>
                  </a:cubicBezTo>
                  <a:cubicBezTo>
                    <a:pt x="471" y="488"/>
                    <a:pt x="466" y="488"/>
                    <a:pt x="462" y="487"/>
                  </a:cubicBezTo>
                  <a:cubicBezTo>
                    <a:pt x="460" y="486"/>
                    <a:pt x="457" y="486"/>
                    <a:pt x="455" y="485"/>
                  </a:cubicBezTo>
                  <a:cubicBezTo>
                    <a:pt x="448" y="484"/>
                    <a:pt x="442" y="483"/>
                    <a:pt x="436" y="481"/>
                  </a:cubicBezTo>
                  <a:cubicBezTo>
                    <a:pt x="431" y="480"/>
                    <a:pt x="426" y="479"/>
                    <a:pt x="421" y="478"/>
                  </a:cubicBezTo>
                  <a:cubicBezTo>
                    <a:pt x="419" y="478"/>
                    <a:pt x="416" y="477"/>
                    <a:pt x="414" y="477"/>
                  </a:cubicBezTo>
                  <a:cubicBezTo>
                    <a:pt x="406" y="475"/>
                    <a:pt x="399" y="473"/>
                    <a:pt x="392" y="472"/>
                  </a:cubicBezTo>
                  <a:cubicBezTo>
                    <a:pt x="391" y="471"/>
                    <a:pt x="389" y="471"/>
                    <a:pt x="388" y="471"/>
                  </a:cubicBezTo>
                  <a:cubicBezTo>
                    <a:pt x="385" y="470"/>
                    <a:pt x="381" y="469"/>
                    <a:pt x="378" y="468"/>
                  </a:cubicBezTo>
                  <a:cubicBezTo>
                    <a:pt x="375" y="467"/>
                    <a:pt x="372" y="466"/>
                    <a:pt x="369" y="465"/>
                  </a:cubicBezTo>
                  <a:cubicBezTo>
                    <a:pt x="366" y="465"/>
                    <a:pt x="363" y="464"/>
                    <a:pt x="360" y="463"/>
                  </a:cubicBezTo>
                  <a:cubicBezTo>
                    <a:pt x="356" y="462"/>
                    <a:pt x="353" y="461"/>
                    <a:pt x="349" y="460"/>
                  </a:cubicBezTo>
                  <a:cubicBezTo>
                    <a:pt x="347" y="459"/>
                    <a:pt x="344" y="458"/>
                    <a:pt x="341" y="457"/>
                  </a:cubicBezTo>
                  <a:cubicBezTo>
                    <a:pt x="339" y="456"/>
                    <a:pt x="337" y="456"/>
                    <a:pt x="334" y="455"/>
                  </a:cubicBezTo>
                  <a:cubicBezTo>
                    <a:pt x="332" y="454"/>
                    <a:pt x="330" y="453"/>
                    <a:pt x="328" y="453"/>
                  </a:cubicBezTo>
                  <a:cubicBezTo>
                    <a:pt x="326" y="452"/>
                    <a:pt x="324" y="451"/>
                    <a:pt x="322" y="450"/>
                  </a:cubicBezTo>
                  <a:cubicBezTo>
                    <a:pt x="316" y="448"/>
                    <a:pt x="310" y="446"/>
                    <a:pt x="304" y="443"/>
                  </a:cubicBezTo>
                  <a:cubicBezTo>
                    <a:pt x="302" y="442"/>
                    <a:pt x="301" y="442"/>
                    <a:pt x="299" y="441"/>
                  </a:cubicBezTo>
                  <a:cubicBezTo>
                    <a:pt x="284" y="434"/>
                    <a:pt x="271" y="427"/>
                    <a:pt x="259" y="418"/>
                  </a:cubicBezTo>
                  <a:cubicBezTo>
                    <a:pt x="259" y="418"/>
                    <a:pt x="258" y="418"/>
                    <a:pt x="257" y="417"/>
                  </a:cubicBezTo>
                  <a:cubicBezTo>
                    <a:pt x="255" y="415"/>
                    <a:pt x="253" y="414"/>
                    <a:pt x="251" y="412"/>
                  </a:cubicBezTo>
                  <a:cubicBezTo>
                    <a:pt x="249" y="411"/>
                    <a:pt x="248" y="410"/>
                    <a:pt x="247" y="409"/>
                  </a:cubicBezTo>
                  <a:cubicBezTo>
                    <a:pt x="243" y="405"/>
                    <a:pt x="239" y="401"/>
                    <a:pt x="235" y="397"/>
                  </a:cubicBezTo>
                  <a:cubicBezTo>
                    <a:pt x="233" y="396"/>
                    <a:pt x="232" y="395"/>
                    <a:pt x="231" y="394"/>
                  </a:cubicBezTo>
                  <a:cubicBezTo>
                    <a:pt x="229" y="393"/>
                    <a:pt x="227" y="391"/>
                    <a:pt x="225" y="389"/>
                  </a:cubicBezTo>
                  <a:cubicBezTo>
                    <a:pt x="223" y="388"/>
                    <a:pt x="221" y="386"/>
                    <a:pt x="219" y="384"/>
                  </a:cubicBezTo>
                  <a:cubicBezTo>
                    <a:pt x="216" y="382"/>
                    <a:pt x="214" y="381"/>
                    <a:pt x="212" y="379"/>
                  </a:cubicBezTo>
                  <a:cubicBezTo>
                    <a:pt x="211" y="378"/>
                    <a:pt x="209" y="377"/>
                    <a:pt x="208" y="375"/>
                  </a:cubicBezTo>
                  <a:cubicBezTo>
                    <a:pt x="175" y="349"/>
                    <a:pt x="135" y="320"/>
                    <a:pt x="96" y="294"/>
                  </a:cubicBezTo>
                  <a:cubicBezTo>
                    <a:pt x="96" y="294"/>
                    <a:pt x="96" y="294"/>
                    <a:pt x="96" y="294"/>
                  </a:cubicBezTo>
                  <a:cubicBezTo>
                    <a:pt x="92" y="291"/>
                    <a:pt x="88" y="288"/>
                    <a:pt x="84" y="285"/>
                  </a:cubicBezTo>
                  <a:cubicBezTo>
                    <a:pt x="80" y="283"/>
                    <a:pt x="77" y="280"/>
                    <a:pt x="73" y="278"/>
                  </a:cubicBezTo>
                  <a:cubicBezTo>
                    <a:pt x="71" y="276"/>
                    <a:pt x="68" y="274"/>
                    <a:pt x="66" y="273"/>
                  </a:cubicBezTo>
                  <a:cubicBezTo>
                    <a:pt x="65" y="256"/>
                    <a:pt x="60" y="242"/>
                    <a:pt x="52" y="231"/>
                  </a:cubicBezTo>
                  <a:cubicBezTo>
                    <a:pt x="38" y="211"/>
                    <a:pt x="16" y="198"/>
                    <a:pt x="0" y="186"/>
                  </a:cubicBezTo>
                  <a:cubicBezTo>
                    <a:pt x="10" y="182"/>
                    <a:pt x="22" y="180"/>
                    <a:pt x="38" y="178"/>
                  </a:cubicBezTo>
                  <a:cubicBezTo>
                    <a:pt x="40" y="178"/>
                    <a:pt x="40" y="178"/>
                    <a:pt x="40" y="178"/>
                  </a:cubicBezTo>
                  <a:cubicBezTo>
                    <a:pt x="41" y="178"/>
                    <a:pt x="41" y="178"/>
                    <a:pt x="42" y="178"/>
                  </a:cubicBezTo>
                  <a:cubicBezTo>
                    <a:pt x="44" y="178"/>
                    <a:pt x="45" y="178"/>
                    <a:pt x="46" y="178"/>
                  </a:cubicBezTo>
                  <a:cubicBezTo>
                    <a:pt x="48" y="178"/>
                    <a:pt x="49" y="178"/>
                    <a:pt x="51" y="179"/>
                  </a:cubicBezTo>
                  <a:cubicBezTo>
                    <a:pt x="52" y="179"/>
                    <a:pt x="53" y="179"/>
                    <a:pt x="54" y="179"/>
                  </a:cubicBezTo>
                  <a:cubicBezTo>
                    <a:pt x="62" y="181"/>
                    <a:pt x="70" y="183"/>
                    <a:pt x="80" y="186"/>
                  </a:cubicBezTo>
                  <a:cubicBezTo>
                    <a:pt x="82" y="187"/>
                    <a:pt x="84" y="188"/>
                    <a:pt x="86" y="189"/>
                  </a:cubicBezTo>
                  <a:cubicBezTo>
                    <a:pt x="87" y="189"/>
                    <a:pt x="88" y="190"/>
                    <a:pt x="90" y="190"/>
                  </a:cubicBezTo>
                  <a:cubicBezTo>
                    <a:pt x="91" y="191"/>
                    <a:pt x="93" y="192"/>
                    <a:pt x="95" y="192"/>
                  </a:cubicBezTo>
                  <a:cubicBezTo>
                    <a:pt x="97" y="193"/>
                    <a:pt x="99" y="194"/>
                    <a:pt x="100" y="195"/>
                  </a:cubicBezTo>
                  <a:cubicBezTo>
                    <a:pt x="101" y="195"/>
                    <a:pt x="101" y="195"/>
                    <a:pt x="102" y="195"/>
                  </a:cubicBezTo>
                  <a:cubicBezTo>
                    <a:pt x="102" y="195"/>
                    <a:pt x="102" y="195"/>
                    <a:pt x="102" y="195"/>
                  </a:cubicBezTo>
                  <a:cubicBezTo>
                    <a:pt x="102" y="195"/>
                    <a:pt x="102" y="195"/>
                    <a:pt x="102" y="195"/>
                  </a:cubicBezTo>
                  <a:cubicBezTo>
                    <a:pt x="116" y="207"/>
                    <a:pt x="134" y="218"/>
                    <a:pt x="154" y="229"/>
                  </a:cubicBezTo>
                  <a:cubicBezTo>
                    <a:pt x="251" y="280"/>
                    <a:pt x="405" y="310"/>
                    <a:pt x="428" y="196"/>
                  </a:cubicBezTo>
                  <a:cubicBezTo>
                    <a:pt x="429" y="193"/>
                    <a:pt x="429" y="191"/>
                    <a:pt x="428" y="189"/>
                  </a:cubicBezTo>
                  <a:cubicBezTo>
                    <a:pt x="430" y="180"/>
                    <a:pt x="430" y="171"/>
                    <a:pt x="428" y="163"/>
                  </a:cubicBezTo>
                  <a:cubicBezTo>
                    <a:pt x="428" y="163"/>
                    <a:pt x="428" y="163"/>
                    <a:pt x="428" y="163"/>
                  </a:cubicBezTo>
                  <a:cubicBezTo>
                    <a:pt x="428" y="160"/>
                    <a:pt x="428" y="157"/>
                    <a:pt x="428" y="154"/>
                  </a:cubicBezTo>
                  <a:cubicBezTo>
                    <a:pt x="428" y="153"/>
                    <a:pt x="428" y="153"/>
                    <a:pt x="428" y="152"/>
                  </a:cubicBezTo>
                  <a:cubicBezTo>
                    <a:pt x="428" y="151"/>
                    <a:pt x="428" y="151"/>
                    <a:pt x="427" y="150"/>
                  </a:cubicBezTo>
                  <a:cubicBezTo>
                    <a:pt x="427" y="149"/>
                    <a:pt x="427" y="149"/>
                    <a:pt x="427" y="148"/>
                  </a:cubicBezTo>
                  <a:cubicBezTo>
                    <a:pt x="427" y="147"/>
                    <a:pt x="427" y="147"/>
                    <a:pt x="427" y="146"/>
                  </a:cubicBezTo>
                  <a:cubicBezTo>
                    <a:pt x="426" y="146"/>
                    <a:pt x="426" y="145"/>
                    <a:pt x="426" y="145"/>
                  </a:cubicBezTo>
                  <a:cubicBezTo>
                    <a:pt x="426" y="144"/>
                    <a:pt x="425" y="142"/>
                    <a:pt x="424" y="141"/>
                  </a:cubicBezTo>
                  <a:cubicBezTo>
                    <a:pt x="424" y="140"/>
                    <a:pt x="424" y="140"/>
                    <a:pt x="423" y="139"/>
                  </a:cubicBezTo>
                  <a:cubicBezTo>
                    <a:pt x="423" y="139"/>
                    <a:pt x="423" y="138"/>
                    <a:pt x="422" y="137"/>
                  </a:cubicBezTo>
                  <a:cubicBezTo>
                    <a:pt x="422" y="137"/>
                    <a:pt x="421" y="136"/>
                    <a:pt x="420" y="135"/>
                  </a:cubicBezTo>
                  <a:cubicBezTo>
                    <a:pt x="420" y="134"/>
                    <a:pt x="419" y="134"/>
                    <a:pt x="418" y="133"/>
                  </a:cubicBezTo>
                  <a:cubicBezTo>
                    <a:pt x="418" y="133"/>
                    <a:pt x="417" y="132"/>
                    <a:pt x="417" y="132"/>
                  </a:cubicBezTo>
                  <a:cubicBezTo>
                    <a:pt x="415" y="131"/>
                    <a:pt x="413" y="130"/>
                    <a:pt x="411" y="129"/>
                  </a:cubicBezTo>
                  <a:cubicBezTo>
                    <a:pt x="410" y="128"/>
                    <a:pt x="409" y="128"/>
                    <a:pt x="408" y="127"/>
                  </a:cubicBezTo>
                  <a:cubicBezTo>
                    <a:pt x="403" y="126"/>
                    <a:pt x="397" y="125"/>
                    <a:pt x="390" y="125"/>
                  </a:cubicBezTo>
                  <a:cubicBezTo>
                    <a:pt x="342" y="125"/>
                    <a:pt x="254" y="157"/>
                    <a:pt x="220" y="155"/>
                  </a:cubicBezTo>
                  <a:cubicBezTo>
                    <a:pt x="248" y="123"/>
                    <a:pt x="248" y="123"/>
                    <a:pt x="248" y="123"/>
                  </a:cubicBezTo>
                  <a:cubicBezTo>
                    <a:pt x="270" y="97"/>
                    <a:pt x="270" y="97"/>
                    <a:pt x="270" y="97"/>
                  </a:cubicBezTo>
                  <a:cubicBezTo>
                    <a:pt x="333" y="79"/>
                    <a:pt x="410" y="61"/>
                    <a:pt x="464" y="53"/>
                  </a:cubicBezTo>
                  <a:cubicBezTo>
                    <a:pt x="541" y="42"/>
                    <a:pt x="566" y="0"/>
                    <a:pt x="594" y="148"/>
                  </a:cubicBezTo>
                  <a:cubicBezTo>
                    <a:pt x="621" y="297"/>
                    <a:pt x="682" y="329"/>
                    <a:pt x="730" y="361"/>
                  </a:cubicBezTo>
                  <a:cubicBezTo>
                    <a:pt x="779" y="394"/>
                    <a:pt x="841" y="538"/>
                    <a:pt x="832" y="5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33">
              <a:extLst>
                <a:ext uri="{FF2B5EF4-FFF2-40B4-BE49-F238E27FC236}">
                  <a16:creationId xmlns:a16="http://schemas.microsoft.com/office/drawing/2014/main" id="{86469AEA-7511-41DC-A011-88DD81748329}"/>
                </a:ext>
              </a:extLst>
            </p:cNvPr>
            <p:cNvSpPr>
              <a:spLocks/>
            </p:cNvSpPr>
            <p:nvPr/>
          </p:nvSpPr>
          <p:spPr bwMode="auto">
            <a:xfrm>
              <a:off x="9860664" y="3197122"/>
              <a:ext cx="964074" cy="677360"/>
            </a:xfrm>
            <a:custGeom>
              <a:avLst/>
              <a:gdLst>
                <a:gd name="T0" fmla="*/ 462 w 538"/>
                <a:gd name="T1" fmla="*/ 0 h 378"/>
                <a:gd name="T2" fmla="*/ 0 w 538"/>
                <a:gd name="T3" fmla="*/ 245 h 378"/>
                <a:gd name="T4" fmla="*/ 0 w 538"/>
                <a:gd name="T5" fmla="*/ 378 h 378"/>
                <a:gd name="T6" fmla="*/ 538 w 538"/>
                <a:gd name="T7" fmla="*/ 100 h 378"/>
                <a:gd name="T8" fmla="*/ 462 w 538"/>
                <a:gd name="T9" fmla="*/ 0 h 378"/>
              </a:gdLst>
              <a:ahLst/>
              <a:cxnLst>
                <a:cxn ang="0">
                  <a:pos x="T0" y="T1"/>
                </a:cxn>
                <a:cxn ang="0">
                  <a:pos x="T2" y="T3"/>
                </a:cxn>
                <a:cxn ang="0">
                  <a:pos x="T4" y="T5"/>
                </a:cxn>
                <a:cxn ang="0">
                  <a:pos x="T6" y="T7"/>
                </a:cxn>
                <a:cxn ang="0">
                  <a:pos x="T8" y="T9"/>
                </a:cxn>
              </a:cxnLst>
              <a:rect l="0" t="0" r="r" b="b"/>
              <a:pathLst>
                <a:path w="538" h="378">
                  <a:moveTo>
                    <a:pt x="462" y="0"/>
                  </a:moveTo>
                  <a:lnTo>
                    <a:pt x="0" y="245"/>
                  </a:lnTo>
                  <a:lnTo>
                    <a:pt x="0" y="378"/>
                  </a:lnTo>
                  <a:lnTo>
                    <a:pt x="538" y="100"/>
                  </a:lnTo>
                  <a:lnTo>
                    <a:pt x="462"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34">
              <a:extLst>
                <a:ext uri="{FF2B5EF4-FFF2-40B4-BE49-F238E27FC236}">
                  <a16:creationId xmlns:a16="http://schemas.microsoft.com/office/drawing/2014/main" id="{A828F27C-2D7F-4EC9-819B-5E25949089DA}"/>
                </a:ext>
              </a:extLst>
            </p:cNvPr>
            <p:cNvSpPr>
              <a:spLocks/>
            </p:cNvSpPr>
            <p:nvPr/>
          </p:nvSpPr>
          <p:spPr bwMode="auto">
            <a:xfrm>
              <a:off x="9860664" y="3376318"/>
              <a:ext cx="2331338" cy="3436976"/>
            </a:xfrm>
            <a:custGeom>
              <a:avLst/>
              <a:gdLst>
                <a:gd name="T0" fmla="*/ 692 w 692"/>
                <a:gd name="T1" fmla="*/ 543 h 1021"/>
                <a:gd name="T2" fmla="*/ 692 w 692"/>
                <a:gd name="T3" fmla="*/ 1021 h 1021"/>
                <a:gd name="T4" fmla="*/ 529 w 692"/>
                <a:gd name="T5" fmla="*/ 922 h 1021"/>
                <a:gd name="T6" fmla="*/ 267 w 692"/>
                <a:gd name="T7" fmla="*/ 862 h 1021"/>
                <a:gd name="T8" fmla="*/ 222 w 692"/>
                <a:gd name="T9" fmla="*/ 855 h 1021"/>
                <a:gd name="T10" fmla="*/ 85 w 692"/>
                <a:gd name="T11" fmla="*/ 506 h 1021"/>
                <a:gd name="T12" fmla="*/ 0 w 692"/>
                <a:gd name="T13" fmla="*/ 148 h 1021"/>
                <a:gd name="T14" fmla="*/ 95 w 692"/>
                <a:gd name="T15" fmla="*/ 99 h 1021"/>
                <a:gd name="T16" fmla="*/ 183 w 692"/>
                <a:gd name="T17" fmla="*/ 54 h 1021"/>
                <a:gd name="T18" fmla="*/ 263 w 692"/>
                <a:gd name="T19" fmla="*/ 13 h 1021"/>
                <a:gd name="T20" fmla="*/ 286 w 692"/>
                <a:gd name="T21" fmla="*/ 0 h 1021"/>
                <a:gd name="T22" fmla="*/ 286 w 692"/>
                <a:gd name="T23" fmla="*/ 0 h 1021"/>
                <a:gd name="T24" fmla="*/ 286 w 692"/>
                <a:gd name="T25" fmla="*/ 0 h 1021"/>
                <a:gd name="T26" fmla="*/ 292 w 692"/>
                <a:gd name="T27" fmla="*/ 7 h 1021"/>
                <a:gd name="T28" fmla="*/ 692 w 692"/>
                <a:gd name="T29" fmla="*/ 543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92" h="1021">
                  <a:moveTo>
                    <a:pt x="692" y="543"/>
                  </a:moveTo>
                  <a:cubicBezTo>
                    <a:pt x="692" y="1021"/>
                    <a:pt x="692" y="1021"/>
                    <a:pt x="692" y="1021"/>
                  </a:cubicBezTo>
                  <a:cubicBezTo>
                    <a:pt x="681" y="1000"/>
                    <a:pt x="644" y="961"/>
                    <a:pt x="529" y="922"/>
                  </a:cubicBezTo>
                  <a:cubicBezTo>
                    <a:pt x="467" y="901"/>
                    <a:pt x="382" y="880"/>
                    <a:pt x="267" y="862"/>
                  </a:cubicBezTo>
                  <a:cubicBezTo>
                    <a:pt x="252" y="860"/>
                    <a:pt x="238" y="857"/>
                    <a:pt x="222" y="855"/>
                  </a:cubicBezTo>
                  <a:cubicBezTo>
                    <a:pt x="164" y="741"/>
                    <a:pt x="118" y="618"/>
                    <a:pt x="85" y="506"/>
                  </a:cubicBezTo>
                  <a:cubicBezTo>
                    <a:pt x="24" y="308"/>
                    <a:pt x="0" y="148"/>
                    <a:pt x="0" y="148"/>
                  </a:cubicBezTo>
                  <a:cubicBezTo>
                    <a:pt x="95" y="99"/>
                    <a:pt x="95" y="99"/>
                    <a:pt x="95" y="99"/>
                  </a:cubicBezTo>
                  <a:cubicBezTo>
                    <a:pt x="183" y="54"/>
                    <a:pt x="183" y="54"/>
                    <a:pt x="183" y="54"/>
                  </a:cubicBezTo>
                  <a:cubicBezTo>
                    <a:pt x="263" y="13"/>
                    <a:pt x="263" y="13"/>
                    <a:pt x="263" y="13"/>
                  </a:cubicBezTo>
                  <a:cubicBezTo>
                    <a:pt x="286" y="0"/>
                    <a:pt x="286" y="0"/>
                    <a:pt x="286" y="0"/>
                  </a:cubicBezTo>
                  <a:cubicBezTo>
                    <a:pt x="286" y="0"/>
                    <a:pt x="286" y="0"/>
                    <a:pt x="286" y="0"/>
                  </a:cubicBezTo>
                  <a:cubicBezTo>
                    <a:pt x="286" y="0"/>
                    <a:pt x="286" y="0"/>
                    <a:pt x="286" y="0"/>
                  </a:cubicBezTo>
                  <a:cubicBezTo>
                    <a:pt x="288" y="2"/>
                    <a:pt x="290" y="5"/>
                    <a:pt x="292" y="7"/>
                  </a:cubicBezTo>
                  <a:cubicBezTo>
                    <a:pt x="354" y="77"/>
                    <a:pt x="539" y="303"/>
                    <a:pt x="692" y="543"/>
                  </a:cubicBezTo>
                  <a:close/>
                </a:path>
              </a:pathLst>
            </a:custGeom>
            <a:gradFill>
              <a:gsLst>
                <a:gs pos="0">
                  <a:srgbClr val="0A2DDB"/>
                </a:gs>
                <a:gs pos="83000">
                  <a:srgbClr val="3E04A9"/>
                </a:gs>
              </a:gsLst>
              <a:lin ang="132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35">
              <a:extLst>
                <a:ext uri="{FF2B5EF4-FFF2-40B4-BE49-F238E27FC236}">
                  <a16:creationId xmlns:a16="http://schemas.microsoft.com/office/drawing/2014/main" id="{3CEFFA90-EB51-41A6-8D88-DC1FC480C0E4}"/>
                </a:ext>
              </a:extLst>
            </p:cNvPr>
            <p:cNvSpPr>
              <a:spLocks/>
            </p:cNvSpPr>
            <p:nvPr/>
          </p:nvSpPr>
          <p:spPr bwMode="auto">
            <a:xfrm>
              <a:off x="9860664" y="3557306"/>
              <a:ext cx="1782999" cy="2922684"/>
            </a:xfrm>
            <a:custGeom>
              <a:avLst/>
              <a:gdLst>
                <a:gd name="T0" fmla="*/ 529 w 529"/>
                <a:gd name="T1" fmla="*/ 868 h 868"/>
                <a:gd name="T2" fmla="*/ 267 w 529"/>
                <a:gd name="T3" fmla="*/ 808 h 868"/>
                <a:gd name="T4" fmla="*/ 222 w 529"/>
                <a:gd name="T5" fmla="*/ 801 h 868"/>
                <a:gd name="T6" fmla="*/ 85 w 529"/>
                <a:gd name="T7" fmla="*/ 452 h 868"/>
                <a:gd name="T8" fmla="*/ 0 w 529"/>
                <a:gd name="T9" fmla="*/ 94 h 868"/>
                <a:gd name="T10" fmla="*/ 95 w 529"/>
                <a:gd name="T11" fmla="*/ 45 h 868"/>
                <a:gd name="T12" fmla="*/ 183 w 529"/>
                <a:gd name="T13" fmla="*/ 0 h 868"/>
                <a:gd name="T14" fmla="*/ 194 w 529"/>
                <a:gd name="T15" fmla="*/ 1 h 868"/>
                <a:gd name="T16" fmla="*/ 315 w 529"/>
                <a:gd name="T17" fmla="*/ 378 h 868"/>
                <a:gd name="T18" fmla="*/ 315 w 529"/>
                <a:gd name="T19" fmla="*/ 421 h 868"/>
                <a:gd name="T20" fmla="*/ 508 w 529"/>
                <a:gd name="T21" fmla="*/ 855 h 868"/>
                <a:gd name="T22" fmla="*/ 529 w 529"/>
                <a:gd name="T23" fmla="*/ 868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9" h="868">
                  <a:moveTo>
                    <a:pt x="529" y="868"/>
                  </a:moveTo>
                  <a:cubicBezTo>
                    <a:pt x="467" y="847"/>
                    <a:pt x="382" y="826"/>
                    <a:pt x="267" y="808"/>
                  </a:cubicBezTo>
                  <a:cubicBezTo>
                    <a:pt x="252" y="806"/>
                    <a:pt x="238" y="803"/>
                    <a:pt x="222" y="801"/>
                  </a:cubicBezTo>
                  <a:cubicBezTo>
                    <a:pt x="164" y="687"/>
                    <a:pt x="118" y="564"/>
                    <a:pt x="85" y="452"/>
                  </a:cubicBezTo>
                  <a:cubicBezTo>
                    <a:pt x="24" y="254"/>
                    <a:pt x="0" y="94"/>
                    <a:pt x="0" y="94"/>
                  </a:cubicBezTo>
                  <a:cubicBezTo>
                    <a:pt x="95" y="45"/>
                    <a:pt x="95" y="45"/>
                    <a:pt x="95" y="45"/>
                  </a:cubicBezTo>
                  <a:cubicBezTo>
                    <a:pt x="183" y="0"/>
                    <a:pt x="183" y="0"/>
                    <a:pt x="183" y="0"/>
                  </a:cubicBezTo>
                  <a:cubicBezTo>
                    <a:pt x="187" y="0"/>
                    <a:pt x="190" y="0"/>
                    <a:pt x="194" y="1"/>
                  </a:cubicBezTo>
                  <a:cubicBezTo>
                    <a:pt x="194" y="1"/>
                    <a:pt x="315" y="244"/>
                    <a:pt x="315" y="378"/>
                  </a:cubicBezTo>
                  <a:cubicBezTo>
                    <a:pt x="315" y="392"/>
                    <a:pt x="315" y="406"/>
                    <a:pt x="315" y="421"/>
                  </a:cubicBezTo>
                  <a:cubicBezTo>
                    <a:pt x="311" y="551"/>
                    <a:pt x="307" y="720"/>
                    <a:pt x="508" y="855"/>
                  </a:cubicBezTo>
                  <a:cubicBezTo>
                    <a:pt x="515" y="859"/>
                    <a:pt x="522" y="864"/>
                    <a:pt x="529" y="868"/>
                  </a:cubicBezTo>
                  <a:close/>
                </a:path>
              </a:pathLst>
            </a:custGeom>
            <a:gradFill>
              <a:gsLst>
                <a:gs pos="100000">
                  <a:srgbClr val="5936E0"/>
                </a:gs>
                <a:gs pos="44000">
                  <a:srgbClr val="371DBD"/>
                </a:gs>
              </a:gsLst>
              <a:lin ang="132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Shape 66">
              <a:extLst>
                <a:ext uri="{FF2B5EF4-FFF2-40B4-BE49-F238E27FC236}">
                  <a16:creationId xmlns:a16="http://schemas.microsoft.com/office/drawing/2014/main" id="{2ACAA286-8EC7-477A-B799-85B6B23E638D}"/>
                </a:ext>
              </a:extLst>
            </p:cNvPr>
            <p:cNvSpPr/>
            <p:nvPr/>
          </p:nvSpPr>
          <p:spPr>
            <a:xfrm rot="20923453">
              <a:off x="6655548" y="-439156"/>
              <a:ext cx="5488008" cy="1037277"/>
            </a:xfrm>
            <a:custGeom>
              <a:avLst/>
              <a:gdLst>
                <a:gd name="connsiteX0" fmla="*/ 584535 w 5488008"/>
                <a:gd name="connsiteY0" fmla="*/ 0 h 1037277"/>
                <a:gd name="connsiteX1" fmla="*/ 5488008 w 5488008"/>
                <a:gd name="connsiteY1" fmla="*/ 977656 h 1037277"/>
                <a:gd name="connsiteX2" fmla="*/ 5476121 w 5488008"/>
                <a:gd name="connsiteY2" fmla="*/ 1037276 h 1037277"/>
                <a:gd name="connsiteX3" fmla="*/ 0 w 5488008"/>
                <a:gd name="connsiteY3" fmla="*/ 1037277 h 1037277"/>
                <a:gd name="connsiteX4" fmla="*/ 35107 w 5488008"/>
                <a:gd name="connsiteY4" fmla="*/ 912868 h 1037277"/>
                <a:gd name="connsiteX5" fmla="*/ 584535 w 5488008"/>
                <a:gd name="connsiteY5" fmla="*/ 0 h 103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88008" h="1037277">
                  <a:moveTo>
                    <a:pt x="584535" y="0"/>
                  </a:moveTo>
                  <a:lnTo>
                    <a:pt x="5488008" y="977656"/>
                  </a:lnTo>
                  <a:lnTo>
                    <a:pt x="5476121" y="1037276"/>
                  </a:lnTo>
                  <a:lnTo>
                    <a:pt x="0" y="1037277"/>
                  </a:lnTo>
                  <a:lnTo>
                    <a:pt x="35107" y="912868"/>
                  </a:lnTo>
                  <a:cubicBezTo>
                    <a:pt x="217952" y="337066"/>
                    <a:pt x="584535" y="0"/>
                    <a:pt x="584535" y="0"/>
                  </a:cubicBezTo>
                  <a:close/>
                </a:path>
              </a:pathLst>
            </a:custGeom>
            <a:gradFill>
              <a:gsLst>
                <a:gs pos="0">
                  <a:srgbClr val="7CEFD8"/>
                </a:gs>
                <a:gs pos="83000">
                  <a:srgbClr val="6672E4"/>
                </a:gs>
              </a:gsLst>
              <a:lin ang="24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sp>
        <p:nvSpPr>
          <p:cNvPr id="15" name="Title 14" hidden="1">
            <a:extLst>
              <a:ext uri="{FF2B5EF4-FFF2-40B4-BE49-F238E27FC236}">
                <a16:creationId xmlns:a16="http://schemas.microsoft.com/office/drawing/2014/main" id="{1B710331-53CB-4E4F-A9D3-D1E190EEAEE4}"/>
              </a:ext>
            </a:extLst>
          </p:cNvPr>
          <p:cNvSpPr>
            <a:spLocks noGrp="1"/>
          </p:cNvSpPr>
          <p:nvPr>
            <p:ph type="title"/>
          </p:nvPr>
        </p:nvSpPr>
        <p:spPr/>
        <p:txBody>
          <a:bodyPr/>
          <a:lstStyle/>
          <a:p>
            <a:r>
              <a:rPr lang="en-US"/>
              <a:t>Human resources slide 2</a:t>
            </a:r>
          </a:p>
        </p:txBody>
      </p:sp>
    </p:spTree>
    <p:extLst>
      <p:ext uri="{BB962C8B-B14F-4D97-AF65-F5344CB8AC3E}">
        <p14:creationId xmlns:p14="http://schemas.microsoft.com/office/powerpoint/2010/main" val="285523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Title 67" hidden="1">
            <a:extLst>
              <a:ext uri="{FF2B5EF4-FFF2-40B4-BE49-F238E27FC236}">
                <a16:creationId xmlns:a16="http://schemas.microsoft.com/office/drawing/2014/main" id="{3D46526D-118F-4F6F-BAE0-066F422EBD1E}"/>
              </a:ext>
            </a:extLst>
          </p:cNvPr>
          <p:cNvSpPr>
            <a:spLocks noGrp="1"/>
          </p:cNvSpPr>
          <p:nvPr>
            <p:ph type="title"/>
          </p:nvPr>
        </p:nvSpPr>
        <p:spPr/>
        <p:txBody>
          <a:bodyPr/>
          <a:lstStyle/>
          <a:p>
            <a:r>
              <a:rPr lang="en-US"/>
              <a:t>Human resources slide 3</a:t>
            </a:r>
          </a:p>
        </p:txBody>
      </p:sp>
      <p:pic>
        <p:nvPicPr>
          <p:cNvPr id="122" name="Picture 121">
            <a:extLst>
              <a:ext uri="{FF2B5EF4-FFF2-40B4-BE49-F238E27FC236}">
                <a16:creationId xmlns:a16="http://schemas.microsoft.com/office/drawing/2014/main" id="{470070FC-19D0-4354-9BC9-608A5DC44997}"/>
              </a:ext>
              <a:ext uri="{C183D7F6-B498-43B3-948B-1728B52AA6E4}">
                <adec:decorative xmlns:adec="http://schemas.microsoft.com/office/drawing/2017/decorative" val="1"/>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colorTemperature colorTemp="5300"/>
                    </a14:imgEffect>
                    <a14:imgEffect>
                      <a14:saturation sat="0"/>
                    </a14:imgEffect>
                  </a14:imgLayer>
                </a14:imgProps>
              </a:ext>
              <a:ext uri="{28A0092B-C50C-407E-A947-70E740481C1C}">
                <a14:useLocalDpi xmlns:a14="http://schemas.microsoft.com/office/drawing/2010/main" val="0"/>
              </a:ext>
            </a:extLst>
          </a:blip>
          <a:srcRect/>
          <a:stretch/>
        </p:blipFill>
        <p:spPr>
          <a:xfrm>
            <a:off x="0" y="0"/>
            <a:ext cx="12192000" cy="6858000"/>
          </a:xfrm>
          <a:custGeom>
            <a:avLst/>
            <a:gdLst>
              <a:gd name="connsiteX0" fmla="*/ 0 w 12192000"/>
              <a:gd name="connsiteY0" fmla="*/ 0 h 2895600"/>
              <a:gd name="connsiteX1" fmla="*/ 12192000 w 12192000"/>
              <a:gd name="connsiteY1" fmla="*/ 0 h 2895600"/>
              <a:gd name="connsiteX2" fmla="*/ 12192000 w 12192000"/>
              <a:gd name="connsiteY2" fmla="*/ 2895600 h 2895600"/>
              <a:gd name="connsiteX3" fmla="*/ 0 w 12192000"/>
              <a:gd name="connsiteY3" fmla="*/ 2895600 h 2895600"/>
            </a:gdLst>
            <a:ahLst/>
            <a:cxnLst>
              <a:cxn ang="0">
                <a:pos x="connsiteX0" y="connsiteY0"/>
              </a:cxn>
              <a:cxn ang="0">
                <a:pos x="connsiteX1" y="connsiteY1"/>
              </a:cxn>
              <a:cxn ang="0">
                <a:pos x="connsiteX2" y="connsiteY2"/>
              </a:cxn>
              <a:cxn ang="0">
                <a:pos x="connsiteX3" y="connsiteY3"/>
              </a:cxn>
            </a:cxnLst>
            <a:rect l="l" t="t" r="r" b="b"/>
            <a:pathLst>
              <a:path w="12192000" h="2895600">
                <a:moveTo>
                  <a:pt x="0" y="0"/>
                </a:moveTo>
                <a:lnTo>
                  <a:pt x="12192000" y="0"/>
                </a:lnTo>
                <a:lnTo>
                  <a:pt x="12192000" y="2895600"/>
                </a:lnTo>
                <a:lnTo>
                  <a:pt x="0" y="2895600"/>
                </a:lnTo>
                <a:close/>
              </a:path>
            </a:pathLst>
          </a:custGeom>
        </p:spPr>
      </p:pic>
      <p:sp>
        <p:nvSpPr>
          <p:cNvPr id="123" name="Rectangle 122">
            <a:extLst>
              <a:ext uri="{FF2B5EF4-FFF2-40B4-BE49-F238E27FC236}">
                <a16:creationId xmlns:a16="http://schemas.microsoft.com/office/drawing/2014/main" id="{C9C2C56A-C4D4-4578-84E9-27FD62603EAA}"/>
              </a:ex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2AEF5FE-6C45-4BF6-9676-571742C3CDD7}"/>
              </a:ext>
            </a:extLst>
          </p:cNvPr>
          <p:cNvSpPr txBox="1"/>
          <p:nvPr/>
        </p:nvSpPr>
        <p:spPr>
          <a:xfrm>
            <a:off x="234764" y="3773939"/>
            <a:ext cx="3603287" cy="1042145"/>
          </a:xfrm>
          <a:prstGeom prst="rect">
            <a:avLst/>
          </a:prstGeom>
          <a:noFill/>
        </p:spPr>
        <p:txBody>
          <a:bodyPr wrap="square" lIns="0" tIns="0" rIns="0" bIns="0" rtlCol="0" anchor="t">
            <a:spAutoFit/>
          </a:bodyPr>
          <a:lstStyle/>
          <a:p>
            <a:pPr>
              <a:lnSpc>
                <a:spcPts val="4000"/>
              </a:lnSpc>
            </a:pPr>
            <a:r>
              <a:rPr lang="en-US" sz="4400" b="1">
                <a:solidFill>
                  <a:srgbClr val="002060"/>
                </a:solidFill>
                <a:latin typeface="Segoe UI"/>
                <a:cs typeface="Segoe UI"/>
              </a:rPr>
              <a:t>CLEANING THE DATA</a:t>
            </a:r>
            <a:endParaRPr lang="en-US"/>
          </a:p>
        </p:txBody>
      </p:sp>
      <p:sp>
        <p:nvSpPr>
          <p:cNvPr id="4" name="Parallelogram 3">
            <a:extLst>
              <a:ext uri="{FF2B5EF4-FFF2-40B4-BE49-F238E27FC236}">
                <a16:creationId xmlns:a16="http://schemas.microsoft.com/office/drawing/2014/main" id="{241C7FC4-FEFA-4A96-9749-9068C68611EF}"/>
              </a:ext>
              <a:ext uri="{C183D7F6-B498-43B3-948B-1728B52AA6E4}">
                <adec:decorative xmlns:adec="http://schemas.microsoft.com/office/drawing/2017/decorative" val="1"/>
              </a:ext>
            </a:extLst>
          </p:cNvPr>
          <p:cNvSpPr/>
          <p:nvPr/>
        </p:nvSpPr>
        <p:spPr>
          <a:xfrm>
            <a:off x="4115474" y="2"/>
            <a:ext cx="8137208" cy="6857998"/>
          </a:xfrm>
          <a:prstGeom prst="parallelogram">
            <a:avLst>
              <a:gd name="adj" fmla="val 0"/>
            </a:avLst>
          </a:prstGeom>
          <a:gradFill>
            <a:gsLst>
              <a:gs pos="0">
                <a:srgbClr val="7CEFD8"/>
              </a:gs>
              <a:gs pos="71000">
                <a:srgbClr val="6672E4"/>
              </a:gs>
              <a:gs pos="100000">
                <a:srgbClr val="882BE5"/>
              </a:gs>
            </a:gsLst>
            <a:lin ang="5400000" scaled="1"/>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4" name="TextBox 13">
            <a:extLst>
              <a:ext uri="{FF2B5EF4-FFF2-40B4-BE49-F238E27FC236}">
                <a16:creationId xmlns:a16="http://schemas.microsoft.com/office/drawing/2014/main" id="{A5704BA3-593E-4519-9139-4E1D86366677}"/>
              </a:ext>
            </a:extLst>
          </p:cNvPr>
          <p:cNvSpPr txBox="1"/>
          <p:nvPr/>
        </p:nvSpPr>
        <p:spPr>
          <a:xfrm>
            <a:off x="4987847" y="1603959"/>
            <a:ext cx="4110308" cy="276999"/>
          </a:xfrm>
          <a:prstGeom prst="rect">
            <a:avLst/>
          </a:prstGeom>
          <a:noFill/>
        </p:spPr>
        <p:txBody>
          <a:bodyPr wrap="square" lIns="0" tIns="0" rIns="0" bIns="0" rtlCol="0" anchor="t">
            <a:spAutoFit/>
          </a:bodyPr>
          <a:lstStyle/>
          <a:p>
            <a:r>
              <a:rPr lang="en-US" b="1">
                <a:solidFill>
                  <a:schemeClr val="bg1"/>
                </a:solidFill>
                <a:latin typeface="Segoe UI"/>
                <a:cs typeface="Segoe UI"/>
              </a:rPr>
              <a:t>REMOVING NA'S (NOT AVAILABLE)</a:t>
            </a:r>
            <a:endParaRPr lang="en-US">
              <a:solidFill>
                <a:schemeClr val="bg1"/>
              </a:solidFill>
            </a:endParaRPr>
          </a:p>
        </p:txBody>
      </p:sp>
      <p:grpSp>
        <p:nvGrpSpPr>
          <p:cNvPr id="64" name="Group 63">
            <a:extLst>
              <a:ext uri="{FF2B5EF4-FFF2-40B4-BE49-F238E27FC236}">
                <a16:creationId xmlns:a16="http://schemas.microsoft.com/office/drawing/2014/main" id="{EBB415A0-39A4-4597-926D-819C33316679}"/>
              </a:ext>
              <a:ext uri="{C183D7F6-B498-43B3-948B-1728B52AA6E4}">
                <adec:decorative xmlns:adec="http://schemas.microsoft.com/office/drawing/2017/decorative" val="1"/>
              </a:ext>
            </a:extLst>
          </p:cNvPr>
          <p:cNvGrpSpPr/>
          <p:nvPr/>
        </p:nvGrpSpPr>
        <p:grpSpPr>
          <a:xfrm>
            <a:off x="4411217" y="1524146"/>
            <a:ext cx="346075" cy="3310370"/>
            <a:chOff x="4711392" y="2198247"/>
            <a:chExt cx="346075" cy="3310370"/>
          </a:xfrm>
        </p:grpSpPr>
        <p:grpSp>
          <p:nvGrpSpPr>
            <p:cNvPr id="51" name="Group 50">
              <a:extLst>
                <a:ext uri="{FF2B5EF4-FFF2-40B4-BE49-F238E27FC236}">
                  <a16:creationId xmlns:a16="http://schemas.microsoft.com/office/drawing/2014/main" id="{0B97B3C9-EBC6-4C92-9F0A-E28F4EF7A5EA}"/>
                </a:ext>
              </a:extLst>
            </p:cNvPr>
            <p:cNvGrpSpPr/>
            <p:nvPr/>
          </p:nvGrpSpPr>
          <p:grpSpPr>
            <a:xfrm>
              <a:off x="4719329" y="2198247"/>
              <a:ext cx="330200" cy="346075"/>
              <a:chOff x="2686050" y="2895601"/>
              <a:chExt cx="330200" cy="346075"/>
            </a:xfrm>
          </p:grpSpPr>
          <p:sp>
            <p:nvSpPr>
              <p:cNvPr id="52" name="Oval 309">
                <a:extLst>
                  <a:ext uri="{FF2B5EF4-FFF2-40B4-BE49-F238E27FC236}">
                    <a16:creationId xmlns:a16="http://schemas.microsoft.com/office/drawing/2014/main" id="{00D7C237-71FC-445A-9F26-101C7B72A66E}"/>
                  </a:ext>
                </a:extLst>
              </p:cNvPr>
              <p:cNvSpPr>
                <a:spLocks noChangeArrowheads="1"/>
              </p:cNvSpPr>
              <p:nvPr/>
            </p:nvSpPr>
            <p:spPr bwMode="auto">
              <a:xfrm>
                <a:off x="2809875" y="2895601"/>
                <a:ext cx="82550" cy="8255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Freeform 310">
                <a:extLst>
                  <a:ext uri="{FF2B5EF4-FFF2-40B4-BE49-F238E27FC236}">
                    <a16:creationId xmlns:a16="http://schemas.microsoft.com/office/drawing/2014/main" id="{66875E49-12B2-4689-93D2-F6C3DFA57408}"/>
                  </a:ext>
                </a:extLst>
              </p:cNvPr>
              <p:cNvSpPr>
                <a:spLocks/>
              </p:cNvSpPr>
              <p:nvPr/>
            </p:nvSpPr>
            <p:spPr bwMode="auto">
              <a:xfrm>
                <a:off x="2782888" y="2978151"/>
                <a:ext cx="134938" cy="66675"/>
              </a:xfrm>
              <a:custGeom>
                <a:avLst/>
                <a:gdLst>
                  <a:gd name="T0" fmla="*/ 36 w 36"/>
                  <a:gd name="T1" fmla="*/ 18 h 18"/>
                  <a:gd name="T2" fmla="*/ 0 w 36"/>
                  <a:gd name="T3" fmla="*/ 18 h 18"/>
                  <a:gd name="T4" fmla="*/ 18 w 36"/>
                  <a:gd name="T5" fmla="*/ 0 h 18"/>
                  <a:gd name="T6" fmla="*/ 36 w 36"/>
                  <a:gd name="T7" fmla="*/ 18 h 18"/>
                </a:gdLst>
                <a:ahLst/>
                <a:cxnLst>
                  <a:cxn ang="0">
                    <a:pos x="T0" y="T1"/>
                  </a:cxn>
                  <a:cxn ang="0">
                    <a:pos x="T2" y="T3"/>
                  </a:cxn>
                  <a:cxn ang="0">
                    <a:pos x="T4" y="T5"/>
                  </a:cxn>
                  <a:cxn ang="0">
                    <a:pos x="T6" y="T7"/>
                  </a:cxn>
                </a:cxnLst>
                <a:rect l="0" t="0" r="r" b="b"/>
                <a:pathLst>
                  <a:path w="36" h="18">
                    <a:moveTo>
                      <a:pt x="36" y="18"/>
                    </a:moveTo>
                    <a:cubicBezTo>
                      <a:pt x="0" y="18"/>
                      <a:pt x="0" y="18"/>
                      <a:pt x="0" y="18"/>
                    </a:cubicBezTo>
                    <a:cubicBezTo>
                      <a:pt x="0" y="8"/>
                      <a:pt x="8" y="0"/>
                      <a:pt x="18" y="0"/>
                    </a:cubicBezTo>
                    <a:cubicBezTo>
                      <a:pt x="28" y="0"/>
                      <a:pt x="36" y="8"/>
                      <a:pt x="36" y="18"/>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Oval 311">
                <a:extLst>
                  <a:ext uri="{FF2B5EF4-FFF2-40B4-BE49-F238E27FC236}">
                    <a16:creationId xmlns:a16="http://schemas.microsoft.com/office/drawing/2014/main" id="{79E812C8-6A14-42FA-B983-56B6F7303417}"/>
                  </a:ext>
                </a:extLst>
              </p:cNvPr>
              <p:cNvSpPr>
                <a:spLocks noChangeArrowheads="1"/>
              </p:cNvSpPr>
              <p:nvPr/>
            </p:nvSpPr>
            <p:spPr bwMode="auto">
              <a:xfrm>
                <a:off x="2708275"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312">
                <a:extLst>
                  <a:ext uri="{FF2B5EF4-FFF2-40B4-BE49-F238E27FC236}">
                    <a16:creationId xmlns:a16="http://schemas.microsoft.com/office/drawing/2014/main" id="{6EE140AE-95E2-42D6-8343-EED0E01B8E8F}"/>
                  </a:ext>
                </a:extLst>
              </p:cNvPr>
              <p:cNvSpPr>
                <a:spLocks/>
              </p:cNvSpPr>
              <p:nvPr/>
            </p:nvSpPr>
            <p:spPr bwMode="auto">
              <a:xfrm>
                <a:off x="2686050"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Oval 313">
                <a:extLst>
                  <a:ext uri="{FF2B5EF4-FFF2-40B4-BE49-F238E27FC236}">
                    <a16:creationId xmlns:a16="http://schemas.microsoft.com/office/drawing/2014/main" id="{A91A4C56-03CB-4D67-8CD8-FC29B3A2B6DE}"/>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 name="Freeform 314">
                <a:extLst>
                  <a:ext uri="{FF2B5EF4-FFF2-40B4-BE49-F238E27FC236}">
                    <a16:creationId xmlns:a16="http://schemas.microsoft.com/office/drawing/2014/main" id="{4BF4DB61-E50C-4659-B315-21BF743FF7EC}"/>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Oval 315">
                <a:extLst>
                  <a:ext uri="{FF2B5EF4-FFF2-40B4-BE49-F238E27FC236}">
                    <a16:creationId xmlns:a16="http://schemas.microsoft.com/office/drawing/2014/main" id="{263D783B-3857-4E55-A551-6655D8DDA100}"/>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Freeform 316">
                <a:extLst>
                  <a:ext uri="{FF2B5EF4-FFF2-40B4-BE49-F238E27FC236}">
                    <a16:creationId xmlns:a16="http://schemas.microsoft.com/office/drawing/2014/main" id="{E46D5622-D664-481B-8902-70C961FAFD89}"/>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Oval 317">
                <a:extLst>
                  <a:ext uri="{FF2B5EF4-FFF2-40B4-BE49-F238E27FC236}">
                    <a16:creationId xmlns:a16="http://schemas.microsoft.com/office/drawing/2014/main" id="{5BDC2AA3-8653-47C6-9CF7-2579486BFFF4}"/>
                  </a:ext>
                </a:extLst>
              </p:cNvPr>
              <p:cNvSpPr>
                <a:spLocks noChangeArrowheads="1"/>
              </p:cNvSpPr>
              <p:nvPr/>
            </p:nvSpPr>
            <p:spPr bwMode="auto">
              <a:xfrm>
                <a:off x="2820988"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 name="Freeform 318">
                <a:extLst>
                  <a:ext uri="{FF2B5EF4-FFF2-40B4-BE49-F238E27FC236}">
                    <a16:creationId xmlns:a16="http://schemas.microsoft.com/office/drawing/2014/main" id="{3A66D3FE-E235-4203-A19F-BC38BF7A6C4D}"/>
                  </a:ext>
                </a:extLst>
              </p:cNvPr>
              <p:cNvSpPr>
                <a:spLocks/>
              </p:cNvSpPr>
              <p:nvPr/>
            </p:nvSpPr>
            <p:spPr bwMode="auto">
              <a:xfrm>
                <a:off x="2798763"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 name="Freeform 319">
                <a:extLst>
                  <a:ext uri="{FF2B5EF4-FFF2-40B4-BE49-F238E27FC236}">
                    <a16:creationId xmlns:a16="http://schemas.microsoft.com/office/drawing/2014/main" id="{6C51C0E5-2DAE-4DE1-BAE4-8E0D932D99E4}"/>
                  </a:ext>
                </a:extLst>
              </p:cNvPr>
              <p:cNvSpPr>
                <a:spLocks/>
              </p:cNvSpPr>
              <p:nvPr/>
            </p:nvSpPr>
            <p:spPr bwMode="auto">
              <a:xfrm>
                <a:off x="2738438" y="3074988"/>
                <a:ext cx="225425" cy="15875"/>
              </a:xfrm>
              <a:custGeom>
                <a:avLst/>
                <a:gdLst>
                  <a:gd name="T0" fmla="*/ 0 w 142"/>
                  <a:gd name="T1" fmla="*/ 10 h 10"/>
                  <a:gd name="T2" fmla="*/ 0 w 142"/>
                  <a:gd name="T3" fmla="*/ 0 h 10"/>
                  <a:gd name="T4" fmla="*/ 142 w 142"/>
                  <a:gd name="T5" fmla="*/ 0 h 10"/>
                  <a:gd name="T6" fmla="*/ 142 w 142"/>
                  <a:gd name="T7" fmla="*/ 10 h 10"/>
                </a:gdLst>
                <a:ahLst/>
                <a:cxnLst>
                  <a:cxn ang="0">
                    <a:pos x="T0" y="T1"/>
                  </a:cxn>
                  <a:cxn ang="0">
                    <a:pos x="T2" y="T3"/>
                  </a:cxn>
                  <a:cxn ang="0">
                    <a:pos x="T4" y="T5"/>
                  </a:cxn>
                  <a:cxn ang="0">
                    <a:pos x="T6" y="T7"/>
                  </a:cxn>
                </a:cxnLst>
                <a:rect l="0" t="0" r="r" b="b"/>
                <a:pathLst>
                  <a:path w="142" h="10">
                    <a:moveTo>
                      <a:pt x="0" y="10"/>
                    </a:moveTo>
                    <a:lnTo>
                      <a:pt x="0" y="0"/>
                    </a:lnTo>
                    <a:lnTo>
                      <a:pt x="142" y="0"/>
                    </a:lnTo>
                    <a:lnTo>
                      <a:pt x="142" y="10"/>
                    </a:ln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 name="Line 320">
                <a:extLst>
                  <a:ext uri="{FF2B5EF4-FFF2-40B4-BE49-F238E27FC236}">
                    <a16:creationId xmlns:a16="http://schemas.microsoft.com/office/drawing/2014/main" id="{FED6DFE8-0963-48D1-9BAA-53772F0EA839}"/>
                  </a:ext>
                </a:extLst>
              </p:cNvPr>
              <p:cNvSpPr>
                <a:spLocks noChangeShapeType="1"/>
              </p:cNvSpPr>
              <p:nvPr/>
            </p:nvSpPr>
            <p:spPr bwMode="auto">
              <a:xfrm>
                <a:off x="2851150" y="3044826"/>
                <a:ext cx="0" cy="46038"/>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5" name="Group 14">
              <a:extLst>
                <a:ext uri="{FF2B5EF4-FFF2-40B4-BE49-F238E27FC236}">
                  <a16:creationId xmlns:a16="http://schemas.microsoft.com/office/drawing/2014/main" id="{E136D759-25F2-4CF2-9BE6-769681C37E48}"/>
                </a:ext>
              </a:extLst>
            </p:cNvPr>
            <p:cNvGrpSpPr/>
            <p:nvPr/>
          </p:nvGrpSpPr>
          <p:grpSpPr>
            <a:xfrm>
              <a:off x="4711392" y="3186345"/>
              <a:ext cx="346075" cy="346075"/>
              <a:chOff x="3398838" y="2895601"/>
              <a:chExt cx="346075" cy="346075"/>
            </a:xfrm>
          </p:grpSpPr>
          <p:sp>
            <p:nvSpPr>
              <p:cNvPr id="16" name="Freeform 49">
                <a:extLst>
                  <a:ext uri="{FF2B5EF4-FFF2-40B4-BE49-F238E27FC236}">
                    <a16:creationId xmlns:a16="http://schemas.microsoft.com/office/drawing/2014/main" id="{56CCB68B-57D2-49CC-B61F-363F0FF3AD9B}"/>
                  </a:ext>
                </a:extLst>
              </p:cNvPr>
              <p:cNvSpPr>
                <a:spLocks/>
              </p:cNvSpPr>
              <p:nvPr/>
            </p:nvSpPr>
            <p:spPr bwMode="auto">
              <a:xfrm>
                <a:off x="3398838"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50">
                <a:extLst>
                  <a:ext uri="{FF2B5EF4-FFF2-40B4-BE49-F238E27FC236}">
                    <a16:creationId xmlns:a16="http://schemas.microsoft.com/office/drawing/2014/main" id="{67F96EFD-DA55-4AD5-BA45-4313C3E9814D}"/>
                  </a:ext>
                </a:extLst>
              </p:cNvPr>
              <p:cNvSpPr>
                <a:spLocks/>
              </p:cNvSpPr>
              <p:nvPr/>
            </p:nvSpPr>
            <p:spPr bwMode="auto">
              <a:xfrm>
                <a:off x="3467101"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Oval 51">
                <a:extLst>
                  <a:ext uri="{FF2B5EF4-FFF2-40B4-BE49-F238E27FC236}">
                    <a16:creationId xmlns:a16="http://schemas.microsoft.com/office/drawing/2014/main" id="{F372C151-C001-4280-B771-9A239086CCF5}"/>
                  </a:ext>
                </a:extLst>
              </p:cNvPr>
              <p:cNvSpPr>
                <a:spLocks noChangeArrowheads="1"/>
              </p:cNvSpPr>
              <p:nvPr/>
            </p:nvSpPr>
            <p:spPr bwMode="auto">
              <a:xfrm>
                <a:off x="3429001"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52">
                <a:extLst>
                  <a:ext uri="{FF2B5EF4-FFF2-40B4-BE49-F238E27FC236}">
                    <a16:creationId xmlns:a16="http://schemas.microsoft.com/office/drawing/2014/main" id="{D3FA7893-F8A0-4F72-ACCF-CF4CE6E4B9E5}"/>
                  </a:ext>
                </a:extLst>
              </p:cNvPr>
              <p:cNvSpPr>
                <a:spLocks/>
              </p:cNvSpPr>
              <p:nvPr/>
            </p:nvSpPr>
            <p:spPr bwMode="auto">
              <a:xfrm>
                <a:off x="3429001"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53">
                <a:extLst>
                  <a:ext uri="{FF2B5EF4-FFF2-40B4-BE49-F238E27FC236}">
                    <a16:creationId xmlns:a16="http://schemas.microsoft.com/office/drawing/2014/main" id="{C017CF38-81FD-491D-9BA4-35D01D4D4210}"/>
                  </a:ext>
                </a:extLst>
              </p:cNvPr>
              <p:cNvSpPr>
                <a:spLocks/>
              </p:cNvSpPr>
              <p:nvPr/>
            </p:nvSpPr>
            <p:spPr bwMode="auto">
              <a:xfrm>
                <a:off x="3594101"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54">
                <a:extLst>
                  <a:ext uri="{FF2B5EF4-FFF2-40B4-BE49-F238E27FC236}">
                    <a16:creationId xmlns:a16="http://schemas.microsoft.com/office/drawing/2014/main" id="{99433936-BA1A-40A3-959B-047AFFF78F7C}"/>
                  </a:ext>
                </a:extLst>
              </p:cNvPr>
              <p:cNvSpPr>
                <a:spLocks/>
              </p:cNvSpPr>
              <p:nvPr/>
            </p:nvSpPr>
            <p:spPr bwMode="auto">
              <a:xfrm>
                <a:off x="3662363"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Oval 55">
                <a:extLst>
                  <a:ext uri="{FF2B5EF4-FFF2-40B4-BE49-F238E27FC236}">
                    <a16:creationId xmlns:a16="http://schemas.microsoft.com/office/drawing/2014/main" id="{BDA2F5A8-B23C-499E-9267-3DC7A37FA790}"/>
                  </a:ext>
                </a:extLst>
              </p:cNvPr>
              <p:cNvSpPr>
                <a:spLocks noChangeArrowheads="1"/>
              </p:cNvSpPr>
              <p:nvPr/>
            </p:nvSpPr>
            <p:spPr bwMode="auto">
              <a:xfrm>
                <a:off x="3624263"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56">
                <a:extLst>
                  <a:ext uri="{FF2B5EF4-FFF2-40B4-BE49-F238E27FC236}">
                    <a16:creationId xmlns:a16="http://schemas.microsoft.com/office/drawing/2014/main" id="{099EF59E-5EEF-46B5-962D-A5FD94EA515A}"/>
                  </a:ext>
                </a:extLst>
              </p:cNvPr>
              <p:cNvSpPr>
                <a:spLocks/>
              </p:cNvSpPr>
              <p:nvPr/>
            </p:nvSpPr>
            <p:spPr bwMode="auto">
              <a:xfrm>
                <a:off x="3624263"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57">
                <a:extLst>
                  <a:ext uri="{FF2B5EF4-FFF2-40B4-BE49-F238E27FC236}">
                    <a16:creationId xmlns:a16="http://schemas.microsoft.com/office/drawing/2014/main" id="{FCE54361-37E3-4F52-B33F-6FAA345B486E}"/>
                  </a:ext>
                </a:extLst>
              </p:cNvPr>
              <p:cNvSpPr>
                <a:spLocks/>
              </p:cNvSpPr>
              <p:nvPr/>
            </p:nvSpPr>
            <p:spPr bwMode="auto">
              <a:xfrm>
                <a:off x="3497263" y="3181351"/>
                <a:ext cx="82550" cy="60325"/>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58">
                <a:extLst>
                  <a:ext uri="{FF2B5EF4-FFF2-40B4-BE49-F238E27FC236}">
                    <a16:creationId xmlns:a16="http://schemas.microsoft.com/office/drawing/2014/main" id="{78645E47-D178-4E95-8459-77D1D8FF6434}"/>
                  </a:ext>
                </a:extLst>
              </p:cNvPr>
              <p:cNvSpPr>
                <a:spLocks/>
              </p:cNvSpPr>
              <p:nvPr/>
            </p:nvSpPr>
            <p:spPr bwMode="auto">
              <a:xfrm>
                <a:off x="3563938" y="3181351"/>
                <a:ext cx="82550" cy="60325"/>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Oval 59">
                <a:extLst>
                  <a:ext uri="{FF2B5EF4-FFF2-40B4-BE49-F238E27FC236}">
                    <a16:creationId xmlns:a16="http://schemas.microsoft.com/office/drawing/2014/main" id="{7854B272-51DE-4F9C-A5CA-3532EA082A42}"/>
                  </a:ext>
                </a:extLst>
              </p:cNvPr>
              <p:cNvSpPr>
                <a:spLocks noChangeArrowheads="1"/>
              </p:cNvSpPr>
              <p:nvPr/>
            </p:nvSpPr>
            <p:spPr bwMode="auto">
              <a:xfrm>
                <a:off x="3527426" y="3090864"/>
                <a:ext cx="88900"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60">
                <a:extLst>
                  <a:ext uri="{FF2B5EF4-FFF2-40B4-BE49-F238E27FC236}">
                    <a16:creationId xmlns:a16="http://schemas.microsoft.com/office/drawing/2014/main" id="{814DA909-0D02-4070-A399-CC0263BE579C}"/>
                  </a:ext>
                </a:extLst>
              </p:cNvPr>
              <p:cNvSpPr>
                <a:spLocks/>
              </p:cNvSpPr>
              <p:nvPr/>
            </p:nvSpPr>
            <p:spPr bwMode="auto">
              <a:xfrm>
                <a:off x="3527426" y="3124201"/>
                <a:ext cx="88900" cy="15875"/>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61">
                <a:extLst>
                  <a:ext uri="{FF2B5EF4-FFF2-40B4-BE49-F238E27FC236}">
                    <a16:creationId xmlns:a16="http://schemas.microsoft.com/office/drawing/2014/main" id="{5899F489-EDA7-4EC2-826F-95D6DBC76562}"/>
                  </a:ext>
                </a:extLst>
              </p:cNvPr>
              <p:cNvSpPr>
                <a:spLocks noChangeShapeType="1"/>
              </p:cNvSpPr>
              <p:nvPr/>
            </p:nvSpPr>
            <p:spPr bwMode="auto">
              <a:xfrm>
                <a:off x="34512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62">
                <a:extLst>
                  <a:ext uri="{FF2B5EF4-FFF2-40B4-BE49-F238E27FC236}">
                    <a16:creationId xmlns:a16="http://schemas.microsoft.com/office/drawing/2014/main" id="{83CCE497-C8F7-4970-AE29-490A81B267C2}"/>
                  </a:ext>
                </a:extLst>
              </p:cNvPr>
              <p:cNvSpPr>
                <a:spLocks noChangeShapeType="1"/>
              </p:cNvSpPr>
              <p:nvPr/>
            </p:nvSpPr>
            <p:spPr bwMode="auto">
              <a:xfrm flipH="1">
                <a:off x="36544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41" name="Group 40">
              <a:extLst>
                <a:ext uri="{FF2B5EF4-FFF2-40B4-BE49-F238E27FC236}">
                  <a16:creationId xmlns:a16="http://schemas.microsoft.com/office/drawing/2014/main" id="{6974775F-B291-4B53-B461-88835C383ED5}"/>
                </a:ext>
              </a:extLst>
            </p:cNvPr>
            <p:cNvGrpSpPr/>
            <p:nvPr/>
          </p:nvGrpSpPr>
          <p:grpSpPr>
            <a:xfrm>
              <a:off x="4719329" y="4189525"/>
              <a:ext cx="330200" cy="315913"/>
              <a:chOff x="4127500" y="2909888"/>
              <a:chExt cx="330200" cy="315913"/>
            </a:xfrm>
          </p:grpSpPr>
          <p:sp>
            <p:nvSpPr>
              <p:cNvPr id="42" name="Oval 268">
                <a:extLst>
                  <a:ext uri="{FF2B5EF4-FFF2-40B4-BE49-F238E27FC236}">
                    <a16:creationId xmlns:a16="http://schemas.microsoft.com/office/drawing/2014/main" id="{FE9D5F51-D5BF-438E-8442-591451564E59}"/>
                  </a:ext>
                </a:extLst>
              </p:cNvPr>
              <p:cNvSpPr>
                <a:spLocks noChangeArrowheads="1"/>
              </p:cNvSpPr>
              <p:nvPr/>
            </p:nvSpPr>
            <p:spPr bwMode="auto">
              <a:xfrm>
                <a:off x="4149725" y="3060701"/>
                <a:ext cx="76200" cy="74613"/>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Freeform 269">
                <a:extLst>
                  <a:ext uri="{FF2B5EF4-FFF2-40B4-BE49-F238E27FC236}">
                    <a16:creationId xmlns:a16="http://schemas.microsoft.com/office/drawing/2014/main" id="{4514A40D-D6F0-4AD6-9605-37581D312EC8}"/>
                  </a:ext>
                </a:extLst>
              </p:cNvPr>
              <p:cNvSpPr>
                <a:spLocks/>
              </p:cNvSpPr>
              <p:nvPr/>
            </p:nvSpPr>
            <p:spPr bwMode="auto">
              <a:xfrm>
                <a:off x="4127500" y="3135313"/>
                <a:ext cx="109538" cy="60325"/>
              </a:xfrm>
              <a:custGeom>
                <a:avLst/>
                <a:gdLst>
                  <a:gd name="T0" fmla="*/ 22 w 29"/>
                  <a:gd name="T1" fmla="*/ 16 h 16"/>
                  <a:gd name="T2" fmla="*/ 0 w 29"/>
                  <a:gd name="T3" fmla="*/ 16 h 16"/>
                  <a:gd name="T4" fmla="*/ 16 w 29"/>
                  <a:gd name="T5" fmla="*/ 0 h 16"/>
                  <a:gd name="T6" fmla="*/ 29 w 29"/>
                  <a:gd name="T7" fmla="*/ 7 h 16"/>
                </a:gdLst>
                <a:ahLst/>
                <a:cxnLst>
                  <a:cxn ang="0">
                    <a:pos x="T0" y="T1"/>
                  </a:cxn>
                  <a:cxn ang="0">
                    <a:pos x="T2" y="T3"/>
                  </a:cxn>
                  <a:cxn ang="0">
                    <a:pos x="T4" y="T5"/>
                  </a:cxn>
                  <a:cxn ang="0">
                    <a:pos x="T6" y="T7"/>
                  </a:cxn>
                </a:cxnLst>
                <a:rect l="0" t="0" r="r" b="b"/>
                <a:pathLst>
                  <a:path w="29" h="16">
                    <a:moveTo>
                      <a:pt x="22" y="16"/>
                    </a:moveTo>
                    <a:cubicBezTo>
                      <a:pt x="0" y="16"/>
                      <a:pt x="0" y="16"/>
                      <a:pt x="0" y="16"/>
                    </a:cubicBezTo>
                    <a:cubicBezTo>
                      <a:pt x="0" y="7"/>
                      <a:pt x="7" y="0"/>
                      <a:pt x="16" y="0"/>
                    </a:cubicBezTo>
                    <a:cubicBezTo>
                      <a:pt x="21" y="0"/>
                      <a:pt x="26" y="3"/>
                      <a:pt x="29" y="7"/>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Oval 270">
                <a:extLst>
                  <a:ext uri="{FF2B5EF4-FFF2-40B4-BE49-F238E27FC236}">
                    <a16:creationId xmlns:a16="http://schemas.microsoft.com/office/drawing/2014/main" id="{B605F216-E7D2-42D4-8BCF-4B68365DD59A}"/>
                  </a:ext>
                </a:extLst>
              </p:cNvPr>
              <p:cNvSpPr>
                <a:spLocks noChangeArrowheads="1"/>
              </p:cNvSpPr>
              <p:nvPr/>
            </p:nvSpPr>
            <p:spPr bwMode="auto">
              <a:xfrm>
                <a:off x="4360863" y="3060701"/>
                <a:ext cx="74613" cy="74613"/>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Freeform 271">
                <a:extLst>
                  <a:ext uri="{FF2B5EF4-FFF2-40B4-BE49-F238E27FC236}">
                    <a16:creationId xmlns:a16="http://schemas.microsoft.com/office/drawing/2014/main" id="{7221B60C-9DC7-49BE-9845-B55F67481AED}"/>
                  </a:ext>
                </a:extLst>
              </p:cNvPr>
              <p:cNvSpPr>
                <a:spLocks/>
              </p:cNvSpPr>
              <p:nvPr/>
            </p:nvSpPr>
            <p:spPr bwMode="auto">
              <a:xfrm>
                <a:off x="4349750" y="3135313"/>
                <a:ext cx="107950" cy="60325"/>
              </a:xfrm>
              <a:custGeom>
                <a:avLst/>
                <a:gdLst>
                  <a:gd name="T0" fmla="*/ 0 w 29"/>
                  <a:gd name="T1" fmla="*/ 7 h 16"/>
                  <a:gd name="T2" fmla="*/ 13 w 29"/>
                  <a:gd name="T3" fmla="*/ 0 h 16"/>
                  <a:gd name="T4" fmla="*/ 29 w 29"/>
                  <a:gd name="T5" fmla="*/ 16 h 16"/>
                  <a:gd name="T6" fmla="*/ 7 w 29"/>
                  <a:gd name="T7" fmla="*/ 16 h 16"/>
                </a:gdLst>
                <a:ahLst/>
                <a:cxnLst>
                  <a:cxn ang="0">
                    <a:pos x="T0" y="T1"/>
                  </a:cxn>
                  <a:cxn ang="0">
                    <a:pos x="T2" y="T3"/>
                  </a:cxn>
                  <a:cxn ang="0">
                    <a:pos x="T4" y="T5"/>
                  </a:cxn>
                  <a:cxn ang="0">
                    <a:pos x="T6" y="T7"/>
                  </a:cxn>
                </a:cxnLst>
                <a:rect l="0" t="0" r="r" b="b"/>
                <a:pathLst>
                  <a:path w="29" h="16">
                    <a:moveTo>
                      <a:pt x="0" y="7"/>
                    </a:moveTo>
                    <a:cubicBezTo>
                      <a:pt x="3" y="3"/>
                      <a:pt x="8" y="0"/>
                      <a:pt x="13" y="0"/>
                    </a:cubicBezTo>
                    <a:cubicBezTo>
                      <a:pt x="22" y="0"/>
                      <a:pt x="29" y="7"/>
                      <a:pt x="29" y="16"/>
                    </a:cubicBezTo>
                    <a:cubicBezTo>
                      <a:pt x="7" y="16"/>
                      <a:pt x="7" y="16"/>
                      <a:pt x="7" y="16"/>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Oval 272">
                <a:extLst>
                  <a:ext uri="{FF2B5EF4-FFF2-40B4-BE49-F238E27FC236}">
                    <a16:creationId xmlns:a16="http://schemas.microsoft.com/office/drawing/2014/main" id="{F7CDF7AF-4200-420D-ACFE-5F2B36CC0F4B}"/>
                  </a:ext>
                </a:extLst>
              </p:cNvPr>
              <p:cNvSpPr>
                <a:spLocks noChangeArrowheads="1"/>
              </p:cNvSpPr>
              <p:nvPr/>
            </p:nvSpPr>
            <p:spPr bwMode="auto">
              <a:xfrm>
                <a:off x="4240213" y="3030538"/>
                <a:ext cx="104775" cy="1095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Freeform 273">
                <a:extLst>
                  <a:ext uri="{FF2B5EF4-FFF2-40B4-BE49-F238E27FC236}">
                    <a16:creationId xmlns:a16="http://schemas.microsoft.com/office/drawing/2014/main" id="{1A3F4268-4FB7-4106-9CDA-E5DFAC4ABF05}"/>
                  </a:ext>
                </a:extLst>
              </p:cNvPr>
              <p:cNvSpPr>
                <a:spLocks/>
              </p:cNvSpPr>
              <p:nvPr/>
            </p:nvSpPr>
            <p:spPr bwMode="auto">
              <a:xfrm>
                <a:off x="4214813" y="2986088"/>
                <a:ext cx="157163" cy="36513"/>
              </a:xfrm>
              <a:custGeom>
                <a:avLst/>
                <a:gdLst>
                  <a:gd name="T0" fmla="*/ 0 w 42"/>
                  <a:gd name="T1" fmla="*/ 10 h 10"/>
                  <a:gd name="T2" fmla="*/ 21 w 42"/>
                  <a:gd name="T3" fmla="*/ 0 h 10"/>
                  <a:gd name="T4" fmla="*/ 42 w 42"/>
                  <a:gd name="T5" fmla="*/ 10 h 10"/>
                </a:gdLst>
                <a:ahLst/>
                <a:cxnLst>
                  <a:cxn ang="0">
                    <a:pos x="T0" y="T1"/>
                  </a:cxn>
                  <a:cxn ang="0">
                    <a:pos x="T2" y="T3"/>
                  </a:cxn>
                  <a:cxn ang="0">
                    <a:pos x="T4" y="T5"/>
                  </a:cxn>
                </a:cxnLst>
                <a:rect l="0" t="0" r="r" b="b"/>
                <a:pathLst>
                  <a:path w="42" h="10">
                    <a:moveTo>
                      <a:pt x="0" y="10"/>
                    </a:moveTo>
                    <a:cubicBezTo>
                      <a:pt x="5" y="4"/>
                      <a:pt x="13" y="0"/>
                      <a:pt x="21" y="0"/>
                    </a:cubicBezTo>
                    <a:cubicBezTo>
                      <a:pt x="29" y="0"/>
                      <a:pt x="37" y="4"/>
                      <a:pt x="42" y="10"/>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274">
                <a:extLst>
                  <a:ext uri="{FF2B5EF4-FFF2-40B4-BE49-F238E27FC236}">
                    <a16:creationId xmlns:a16="http://schemas.microsoft.com/office/drawing/2014/main" id="{090011F9-93DA-4E08-8197-0237F3720B94}"/>
                  </a:ext>
                </a:extLst>
              </p:cNvPr>
              <p:cNvSpPr>
                <a:spLocks/>
              </p:cNvSpPr>
              <p:nvPr/>
            </p:nvSpPr>
            <p:spPr bwMode="auto">
              <a:xfrm>
                <a:off x="4187825" y="2947988"/>
                <a:ext cx="211138" cy="49213"/>
              </a:xfrm>
              <a:custGeom>
                <a:avLst/>
                <a:gdLst>
                  <a:gd name="T0" fmla="*/ 0 w 56"/>
                  <a:gd name="T1" fmla="*/ 13 h 13"/>
                  <a:gd name="T2" fmla="*/ 28 w 56"/>
                  <a:gd name="T3" fmla="*/ 0 h 13"/>
                  <a:gd name="T4" fmla="*/ 56 w 56"/>
                  <a:gd name="T5" fmla="*/ 13 h 13"/>
                </a:gdLst>
                <a:ahLst/>
                <a:cxnLst>
                  <a:cxn ang="0">
                    <a:pos x="T0" y="T1"/>
                  </a:cxn>
                  <a:cxn ang="0">
                    <a:pos x="T2" y="T3"/>
                  </a:cxn>
                  <a:cxn ang="0">
                    <a:pos x="T4" y="T5"/>
                  </a:cxn>
                </a:cxnLst>
                <a:rect l="0" t="0" r="r" b="b"/>
                <a:pathLst>
                  <a:path w="56" h="13">
                    <a:moveTo>
                      <a:pt x="0" y="13"/>
                    </a:moveTo>
                    <a:cubicBezTo>
                      <a:pt x="7" y="5"/>
                      <a:pt x="17" y="0"/>
                      <a:pt x="28" y="0"/>
                    </a:cubicBezTo>
                    <a:cubicBezTo>
                      <a:pt x="39" y="0"/>
                      <a:pt x="49" y="5"/>
                      <a:pt x="56" y="13"/>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Freeform 275">
                <a:extLst>
                  <a:ext uri="{FF2B5EF4-FFF2-40B4-BE49-F238E27FC236}">
                    <a16:creationId xmlns:a16="http://schemas.microsoft.com/office/drawing/2014/main" id="{832AB0A3-F36E-4927-8E0D-E0C36586B75D}"/>
                  </a:ext>
                </a:extLst>
              </p:cNvPr>
              <p:cNvSpPr>
                <a:spLocks/>
              </p:cNvSpPr>
              <p:nvPr/>
            </p:nvSpPr>
            <p:spPr bwMode="auto">
              <a:xfrm>
                <a:off x="4157663" y="2909888"/>
                <a:ext cx="269875" cy="63500"/>
              </a:xfrm>
              <a:custGeom>
                <a:avLst/>
                <a:gdLst>
                  <a:gd name="T0" fmla="*/ 0 w 72"/>
                  <a:gd name="T1" fmla="*/ 17 h 17"/>
                  <a:gd name="T2" fmla="*/ 36 w 72"/>
                  <a:gd name="T3" fmla="*/ 0 h 17"/>
                  <a:gd name="T4" fmla="*/ 72 w 72"/>
                  <a:gd name="T5" fmla="*/ 17 h 17"/>
                </a:gdLst>
                <a:ahLst/>
                <a:cxnLst>
                  <a:cxn ang="0">
                    <a:pos x="T0" y="T1"/>
                  </a:cxn>
                  <a:cxn ang="0">
                    <a:pos x="T2" y="T3"/>
                  </a:cxn>
                  <a:cxn ang="0">
                    <a:pos x="T4" y="T5"/>
                  </a:cxn>
                </a:cxnLst>
                <a:rect l="0" t="0" r="r" b="b"/>
                <a:pathLst>
                  <a:path w="72" h="17">
                    <a:moveTo>
                      <a:pt x="0" y="17"/>
                    </a:moveTo>
                    <a:cubicBezTo>
                      <a:pt x="8" y="7"/>
                      <a:pt x="21" y="0"/>
                      <a:pt x="36" y="0"/>
                    </a:cubicBezTo>
                    <a:cubicBezTo>
                      <a:pt x="51" y="0"/>
                      <a:pt x="64" y="7"/>
                      <a:pt x="72" y="17"/>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276">
                <a:extLst>
                  <a:ext uri="{FF2B5EF4-FFF2-40B4-BE49-F238E27FC236}">
                    <a16:creationId xmlns:a16="http://schemas.microsoft.com/office/drawing/2014/main" id="{69185BBE-8B01-4042-9127-5E91F9AA4D0C}"/>
                  </a:ext>
                </a:extLst>
              </p:cNvPr>
              <p:cNvSpPr>
                <a:spLocks/>
              </p:cNvSpPr>
              <p:nvPr/>
            </p:nvSpPr>
            <p:spPr bwMode="auto">
              <a:xfrm>
                <a:off x="4206875" y="3140076"/>
                <a:ext cx="173038" cy="85725"/>
              </a:xfrm>
              <a:custGeom>
                <a:avLst/>
                <a:gdLst>
                  <a:gd name="T0" fmla="*/ 46 w 46"/>
                  <a:gd name="T1" fmla="*/ 23 h 23"/>
                  <a:gd name="T2" fmla="*/ 0 w 46"/>
                  <a:gd name="T3" fmla="*/ 23 h 23"/>
                  <a:gd name="T4" fmla="*/ 23 w 46"/>
                  <a:gd name="T5" fmla="*/ 0 h 23"/>
                  <a:gd name="T6" fmla="*/ 46 w 46"/>
                  <a:gd name="T7" fmla="*/ 23 h 23"/>
                </a:gdLst>
                <a:ahLst/>
                <a:cxnLst>
                  <a:cxn ang="0">
                    <a:pos x="T0" y="T1"/>
                  </a:cxn>
                  <a:cxn ang="0">
                    <a:pos x="T2" y="T3"/>
                  </a:cxn>
                  <a:cxn ang="0">
                    <a:pos x="T4" y="T5"/>
                  </a:cxn>
                  <a:cxn ang="0">
                    <a:pos x="T6" y="T7"/>
                  </a:cxn>
                </a:cxnLst>
                <a:rect l="0" t="0" r="r" b="b"/>
                <a:pathLst>
                  <a:path w="46" h="23">
                    <a:moveTo>
                      <a:pt x="46" y="23"/>
                    </a:moveTo>
                    <a:cubicBezTo>
                      <a:pt x="0" y="23"/>
                      <a:pt x="0" y="23"/>
                      <a:pt x="0" y="23"/>
                    </a:cubicBezTo>
                    <a:cubicBezTo>
                      <a:pt x="0" y="10"/>
                      <a:pt x="10" y="0"/>
                      <a:pt x="23" y="0"/>
                    </a:cubicBezTo>
                    <a:cubicBezTo>
                      <a:pt x="36" y="0"/>
                      <a:pt x="46" y="10"/>
                      <a:pt x="46" y="23"/>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30" name="Group 29">
              <a:extLst>
                <a:ext uri="{FF2B5EF4-FFF2-40B4-BE49-F238E27FC236}">
                  <a16:creationId xmlns:a16="http://schemas.microsoft.com/office/drawing/2014/main" id="{2FED15E3-F2A7-469C-B628-611921767E34}"/>
                </a:ext>
              </a:extLst>
            </p:cNvPr>
            <p:cNvGrpSpPr/>
            <p:nvPr/>
          </p:nvGrpSpPr>
          <p:grpSpPr>
            <a:xfrm>
              <a:off x="4712185" y="5162542"/>
              <a:ext cx="344488" cy="346075"/>
              <a:chOff x="4841875" y="2895601"/>
              <a:chExt cx="344488" cy="346075"/>
            </a:xfrm>
          </p:grpSpPr>
          <p:sp>
            <p:nvSpPr>
              <p:cNvPr id="31" name="Freeform 258">
                <a:extLst>
                  <a:ext uri="{FF2B5EF4-FFF2-40B4-BE49-F238E27FC236}">
                    <a16:creationId xmlns:a16="http://schemas.microsoft.com/office/drawing/2014/main" id="{66F1D3E8-8C01-4B14-8A55-CA0D336560C8}"/>
                  </a:ext>
                </a:extLst>
              </p:cNvPr>
              <p:cNvSpPr>
                <a:spLocks/>
              </p:cNvSpPr>
              <p:nvPr/>
            </p:nvSpPr>
            <p:spPr bwMode="auto">
              <a:xfrm>
                <a:off x="4916488" y="2895601"/>
                <a:ext cx="195263" cy="195263"/>
              </a:xfrm>
              <a:custGeom>
                <a:avLst/>
                <a:gdLst>
                  <a:gd name="T0" fmla="*/ 52 w 52"/>
                  <a:gd name="T1" fmla="*/ 26 h 52"/>
                  <a:gd name="T2" fmla="*/ 26 w 52"/>
                  <a:gd name="T3" fmla="*/ 52 h 52"/>
                  <a:gd name="T4" fmla="*/ 0 w 52"/>
                  <a:gd name="T5" fmla="*/ 25 h 52"/>
                  <a:gd name="T6" fmla="*/ 25 w 52"/>
                  <a:gd name="T7" fmla="*/ 0 h 52"/>
                  <a:gd name="T8" fmla="*/ 26 w 52"/>
                  <a:gd name="T9" fmla="*/ 0 h 52"/>
                  <a:gd name="T10" fmla="*/ 52 w 52"/>
                  <a:gd name="T11" fmla="*/ 26 h 52"/>
                </a:gdLst>
                <a:ahLst/>
                <a:cxnLst>
                  <a:cxn ang="0">
                    <a:pos x="T0" y="T1"/>
                  </a:cxn>
                  <a:cxn ang="0">
                    <a:pos x="T2" y="T3"/>
                  </a:cxn>
                  <a:cxn ang="0">
                    <a:pos x="T4" y="T5"/>
                  </a:cxn>
                  <a:cxn ang="0">
                    <a:pos x="T6" y="T7"/>
                  </a:cxn>
                  <a:cxn ang="0">
                    <a:pos x="T8" y="T9"/>
                  </a:cxn>
                  <a:cxn ang="0">
                    <a:pos x="T10" y="T11"/>
                  </a:cxn>
                </a:cxnLst>
                <a:rect l="0" t="0" r="r" b="b"/>
                <a:pathLst>
                  <a:path w="52" h="52">
                    <a:moveTo>
                      <a:pt x="52" y="26"/>
                    </a:moveTo>
                    <a:cubicBezTo>
                      <a:pt x="52" y="40"/>
                      <a:pt x="40" y="52"/>
                      <a:pt x="26" y="52"/>
                    </a:cubicBezTo>
                    <a:cubicBezTo>
                      <a:pt x="12" y="52"/>
                      <a:pt x="0" y="40"/>
                      <a:pt x="0" y="25"/>
                    </a:cubicBezTo>
                    <a:cubicBezTo>
                      <a:pt x="0" y="11"/>
                      <a:pt x="11" y="1"/>
                      <a:pt x="25" y="0"/>
                    </a:cubicBezTo>
                    <a:cubicBezTo>
                      <a:pt x="25" y="0"/>
                      <a:pt x="26" y="0"/>
                      <a:pt x="26" y="0"/>
                    </a:cubicBezTo>
                    <a:cubicBezTo>
                      <a:pt x="40" y="0"/>
                      <a:pt x="52" y="11"/>
                      <a:pt x="52" y="26"/>
                    </a:cubicBezTo>
                    <a:close/>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259">
                <a:extLst>
                  <a:ext uri="{FF2B5EF4-FFF2-40B4-BE49-F238E27FC236}">
                    <a16:creationId xmlns:a16="http://schemas.microsoft.com/office/drawing/2014/main" id="{C7E4337D-67E8-477B-8284-B0579D016001}"/>
                  </a:ext>
                </a:extLst>
              </p:cNvPr>
              <p:cNvSpPr>
                <a:spLocks/>
              </p:cNvSpPr>
              <p:nvPr/>
            </p:nvSpPr>
            <p:spPr bwMode="auto">
              <a:xfrm>
                <a:off x="4957763" y="2895601"/>
                <a:ext cx="52388" cy="195263"/>
              </a:xfrm>
              <a:custGeom>
                <a:avLst/>
                <a:gdLst>
                  <a:gd name="T0" fmla="*/ 14 w 14"/>
                  <a:gd name="T1" fmla="*/ 0 h 52"/>
                  <a:gd name="T2" fmla="*/ 14 w 14"/>
                  <a:gd name="T3" fmla="*/ 52 h 52"/>
                </a:gdLst>
                <a:ahLst/>
                <a:cxnLst>
                  <a:cxn ang="0">
                    <a:pos x="T0" y="T1"/>
                  </a:cxn>
                  <a:cxn ang="0">
                    <a:pos x="T2" y="T3"/>
                  </a:cxn>
                </a:cxnLst>
                <a:rect l="0" t="0" r="r" b="b"/>
                <a:pathLst>
                  <a:path w="14" h="52">
                    <a:moveTo>
                      <a:pt x="14" y="0"/>
                    </a:moveTo>
                    <a:cubicBezTo>
                      <a:pt x="0" y="15"/>
                      <a:pt x="0" y="34"/>
                      <a:pt x="14"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260">
                <a:extLst>
                  <a:ext uri="{FF2B5EF4-FFF2-40B4-BE49-F238E27FC236}">
                    <a16:creationId xmlns:a16="http://schemas.microsoft.com/office/drawing/2014/main" id="{C2AF1AB5-D96A-4C19-BE80-2C8A0736E9B3}"/>
                  </a:ext>
                </a:extLst>
              </p:cNvPr>
              <p:cNvSpPr>
                <a:spLocks/>
              </p:cNvSpPr>
              <p:nvPr/>
            </p:nvSpPr>
            <p:spPr bwMode="auto">
              <a:xfrm>
                <a:off x="5018088" y="2895601"/>
                <a:ext cx="52388" cy="195263"/>
              </a:xfrm>
              <a:custGeom>
                <a:avLst/>
                <a:gdLst>
                  <a:gd name="T0" fmla="*/ 0 w 14"/>
                  <a:gd name="T1" fmla="*/ 0 h 52"/>
                  <a:gd name="T2" fmla="*/ 0 w 14"/>
                  <a:gd name="T3" fmla="*/ 52 h 52"/>
                </a:gdLst>
                <a:ahLst/>
                <a:cxnLst>
                  <a:cxn ang="0">
                    <a:pos x="T0" y="T1"/>
                  </a:cxn>
                  <a:cxn ang="0">
                    <a:pos x="T2" y="T3"/>
                  </a:cxn>
                </a:cxnLst>
                <a:rect l="0" t="0" r="r" b="b"/>
                <a:pathLst>
                  <a:path w="14" h="52">
                    <a:moveTo>
                      <a:pt x="0" y="0"/>
                    </a:moveTo>
                    <a:cubicBezTo>
                      <a:pt x="14" y="15"/>
                      <a:pt x="14" y="34"/>
                      <a:pt x="0"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Line 261">
                <a:extLst>
                  <a:ext uri="{FF2B5EF4-FFF2-40B4-BE49-F238E27FC236}">
                    <a16:creationId xmlns:a16="http://schemas.microsoft.com/office/drawing/2014/main" id="{FF7B7042-5F74-4182-89DF-79E95F074837}"/>
                  </a:ext>
                </a:extLst>
              </p:cNvPr>
              <p:cNvSpPr>
                <a:spLocks noChangeShapeType="1"/>
              </p:cNvSpPr>
              <p:nvPr/>
            </p:nvSpPr>
            <p:spPr bwMode="auto">
              <a:xfrm>
                <a:off x="4932363" y="3044826"/>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Line 262">
                <a:extLst>
                  <a:ext uri="{FF2B5EF4-FFF2-40B4-BE49-F238E27FC236}">
                    <a16:creationId xmlns:a16="http://schemas.microsoft.com/office/drawing/2014/main" id="{6D40A249-C0DF-492C-98A0-5563396CEDA3}"/>
                  </a:ext>
                </a:extLst>
              </p:cNvPr>
              <p:cNvSpPr>
                <a:spLocks noChangeShapeType="1"/>
              </p:cNvSpPr>
              <p:nvPr/>
            </p:nvSpPr>
            <p:spPr bwMode="auto">
              <a:xfrm>
                <a:off x="4932363" y="2940051"/>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Line 263">
                <a:extLst>
                  <a:ext uri="{FF2B5EF4-FFF2-40B4-BE49-F238E27FC236}">
                    <a16:creationId xmlns:a16="http://schemas.microsoft.com/office/drawing/2014/main" id="{0424966D-2E93-463D-925D-8EC1314AA4C8}"/>
                  </a:ext>
                </a:extLst>
              </p:cNvPr>
              <p:cNvSpPr>
                <a:spLocks noChangeShapeType="1"/>
              </p:cNvSpPr>
              <p:nvPr/>
            </p:nvSpPr>
            <p:spPr bwMode="auto">
              <a:xfrm>
                <a:off x="4916488" y="2992438"/>
                <a:ext cx="195263"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 name="Oval 264">
                <a:extLst>
                  <a:ext uri="{FF2B5EF4-FFF2-40B4-BE49-F238E27FC236}">
                    <a16:creationId xmlns:a16="http://schemas.microsoft.com/office/drawing/2014/main" id="{A2027076-84C0-41AA-ABE6-E182664DD1A7}"/>
                  </a:ext>
                </a:extLst>
              </p:cNvPr>
              <p:cNvSpPr>
                <a:spLocks noChangeArrowheads="1"/>
              </p:cNvSpPr>
              <p:nvPr/>
            </p:nvSpPr>
            <p:spPr bwMode="auto">
              <a:xfrm>
                <a:off x="4864100"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Oval 265">
                <a:extLst>
                  <a:ext uri="{FF2B5EF4-FFF2-40B4-BE49-F238E27FC236}">
                    <a16:creationId xmlns:a16="http://schemas.microsoft.com/office/drawing/2014/main" id="{34911030-E1C4-47C6-B878-AB9504619ECD}"/>
                  </a:ext>
                </a:extLst>
              </p:cNvPr>
              <p:cNvSpPr>
                <a:spLocks noChangeArrowheads="1"/>
              </p:cNvSpPr>
              <p:nvPr/>
            </p:nvSpPr>
            <p:spPr bwMode="auto">
              <a:xfrm>
                <a:off x="4976813"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Oval 266">
                <a:extLst>
                  <a:ext uri="{FF2B5EF4-FFF2-40B4-BE49-F238E27FC236}">
                    <a16:creationId xmlns:a16="http://schemas.microsoft.com/office/drawing/2014/main" id="{872A828C-C960-409B-BA85-F3FA58C5877B}"/>
                  </a:ext>
                </a:extLst>
              </p:cNvPr>
              <p:cNvSpPr>
                <a:spLocks noChangeArrowheads="1"/>
              </p:cNvSpPr>
              <p:nvPr/>
            </p:nvSpPr>
            <p:spPr bwMode="auto">
              <a:xfrm>
                <a:off x="5089525"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Freeform 267">
                <a:extLst>
                  <a:ext uri="{FF2B5EF4-FFF2-40B4-BE49-F238E27FC236}">
                    <a16:creationId xmlns:a16="http://schemas.microsoft.com/office/drawing/2014/main" id="{111031BF-F147-4673-B7D2-BAB9FDE01341}"/>
                  </a:ext>
                </a:extLst>
              </p:cNvPr>
              <p:cNvSpPr>
                <a:spLocks/>
              </p:cNvSpPr>
              <p:nvPr/>
            </p:nvSpPr>
            <p:spPr bwMode="auto">
              <a:xfrm>
                <a:off x="4841875" y="3181351"/>
                <a:ext cx="344488" cy="60325"/>
              </a:xfrm>
              <a:custGeom>
                <a:avLst/>
                <a:gdLst>
                  <a:gd name="T0" fmla="*/ 76 w 92"/>
                  <a:gd name="T1" fmla="*/ 0 h 16"/>
                  <a:gd name="T2" fmla="*/ 61 w 92"/>
                  <a:gd name="T3" fmla="*/ 11 h 16"/>
                  <a:gd name="T4" fmla="*/ 46 w 92"/>
                  <a:gd name="T5" fmla="*/ 0 h 16"/>
                  <a:gd name="T6" fmla="*/ 31 w 92"/>
                  <a:gd name="T7" fmla="*/ 11 h 16"/>
                  <a:gd name="T8" fmla="*/ 16 w 92"/>
                  <a:gd name="T9" fmla="*/ 0 h 16"/>
                  <a:gd name="T10" fmla="*/ 0 w 92"/>
                  <a:gd name="T11" fmla="*/ 16 h 16"/>
                  <a:gd name="T12" fmla="*/ 92 w 92"/>
                  <a:gd name="T13" fmla="*/ 16 h 16"/>
                  <a:gd name="T14" fmla="*/ 76 w 9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6">
                    <a:moveTo>
                      <a:pt x="76" y="0"/>
                    </a:moveTo>
                    <a:cubicBezTo>
                      <a:pt x="69" y="0"/>
                      <a:pt x="63" y="4"/>
                      <a:pt x="61" y="11"/>
                    </a:cubicBezTo>
                    <a:cubicBezTo>
                      <a:pt x="59" y="4"/>
                      <a:pt x="53" y="0"/>
                      <a:pt x="46" y="0"/>
                    </a:cubicBezTo>
                    <a:cubicBezTo>
                      <a:pt x="39" y="0"/>
                      <a:pt x="33" y="4"/>
                      <a:pt x="31" y="11"/>
                    </a:cubicBezTo>
                    <a:cubicBezTo>
                      <a:pt x="29" y="4"/>
                      <a:pt x="23" y="0"/>
                      <a:pt x="16" y="0"/>
                    </a:cubicBezTo>
                    <a:cubicBezTo>
                      <a:pt x="7" y="0"/>
                      <a:pt x="0" y="8"/>
                      <a:pt x="0" y="16"/>
                    </a:cubicBezTo>
                    <a:cubicBezTo>
                      <a:pt x="92" y="16"/>
                      <a:pt x="92" y="16"/>
                      <a:pt x="92" y="16"/>
                    </a:cubicBezTo>
                    <a:cubicBezTo>
                      <a:pt x="92" y="8"/>
                      <a:pt x="85" y="0"/>
                      <a:pt x="76" y="0"/>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5" name="TextBox 4">
            <a:extLst>
              <a:ext uri="{FF2B5EF4-FFF2-40B4-BE49-F238E27FC236}">
                <a16:creationId xmlns:a16="http://schemas.microsoft.com/office/drawing/2014/main" id="{FDAC2D16-8A2C-B270-0904-973783C60816}"/>
              </a:ext>
            </a:extLst>
          </p:cNvPr>
          <p:cNvSpPr txBox="1"/>
          <p:nvPr/>
        </p:nvSpPr>
        <p:spPr>
          <a:xfrm>
            <a:off x="4987847" y="2563881"/>
            <a:ext cx="4110308" cy="276999"/>
          </a:xfrm>
          <a:prstGeom prst="rect">
            <a:avLst/>
          </a:prstGeom>
          <a:noFill/>
        </p:spPr>
        <p:txBody>
          <a:bodyPr wrap="square" lIns="0" tIns="0" rIns="0" bIns="0" rtlCol="0" anchor="t">
            <a:spAutoFit/>
          </a:bodyPr>
          <a:lstStyle/>
          <a:p>
            <a:r>
              <a:rPr lang="en-US" b="1">
                <a:solidFill>
                  <a:schemeClr val="bg1"/>
                </a:solidFill>
                <a:latin typeface="Segoe UI"/>
                <a:cs typeface="Segoe UI"/>
              </a:rPr>
              <a:t>REMOVING MISSING INFORMATION</a:t>
            </a:r>
          </a:p>
        </p:txBody>
      </p:sp>
      <p:sp>
        <p:nvSpPr>
          <p:cNvPr id="66" name="TextBox 65">
            <a:extLst>
              <a:ext uri="{FF2B5EF4-FFF2-40B4-BE49-F238E27FC236}">
                <a16:creationId xmlns:a16="http://schemas.microsoft.com/office/drawing/2014/main" id="{CB0C7511-94C7-EAA8-3168-1E893B50498E}"/>
              </a:ext>
            </a:extLst>
          </p:cNvPr>
          <p:cNvSpPr txBox="1"/>
          <p:nvPr/>
        </p:nvSpPr>
        <p:spPr>
          <a:xfrm>
            <a:off x="4987846" y="3553490"/>
            <a:ext cx="5753061" cy="276999"/>
          </a:xfrm>
          <a:prstGeom prst="rect">
            <a:avLst/>
          </a:prstGeom>
          <a:noFill/>
        </p:spPr>
        <p:txBody>
          <a:bodyPr wrap="square" lIns="0" tIns="0" rIns="0" bIns="0" rtlCol="0" anchor="t">
            <a:spAutoFit/>
          </a:bodyPr>
          <a:lstStyle/>
          <a:p>
            <a:r>
              <a:rPr lang="en-US" b="1">
                <a:solidFill>
                  <a:schemeClr val="bg1"/>
                </a:solidFill>
                <a:latin typeface="Segoe UI"/>
                <a:cs typeface="Segoe UI"/>
              </a:rPr>
              <a:t>REMOVING UNIQUE CHARACTERS (</a:t>
            </a:r>
            <a:r>
              <a:rPr lang="en-US" b="1">
                <a:solidFill>
                  <a:schemeClr val="bg1"/>
                </a:solidFill>
                <a:latin typeface="Segoe UI"/>
                <a:ea typeface="+mn-lt"/>
                <a:cs typeface="Segoe UI"/>
              </a:rPr>
              <a:t> </a:t>
            </a:r>
            <a:r>
              <a:rPr lang="en-US" b="1">
                <a:solidFill>
                  <a:schemeClr val="bg1"/>
                </a:solidFill>
                <a:latin typeface="Segoe UI"/>
                <a:ea typeface="+mn-lt"/>
                <a:cs typeface="+mn-lt"/>
              </a:rPr>
              <a:t>₹ IN OUR CASE)</a:t>
            </a:r>
            <a:endParaRPr lang="en-US" b="1" strike="sngStrike">
              <a:solidFill>
                <a:schemeClr val="bg1"/>
              </a:solidFill>
              <a:latin typeface="Segoe UI"/>
              <a:cs typeface="Segoe UI"/>
            </a:endParaRPr>
          </a:p>
        </p:txBody>
      </p:sp>
      <p:sp>
        <p:nvSpPr>
          <p:cNvPr id="67" name="TextBox 66">
            <a:extLst>
              <a:ext uri="{FF2B5EF4-FFF2-40B4-BE49-F238E27FC236}">
                <a16:creationId xmlns:a16="http://schemas.microsoft.com/office/drawing/2014/main" id="{74D0934D-52F2-F26C-5888-3667B0B43F81}"/>
              </a:ext>
            </a:extLst>
          </p:cNvPr>
          <p:cNvSpPr txBox="1"/>
          <p:nvPr/>
        </p:nvSpPr>
        <p:spPr>
          <a:xfrm>
            <a:off x="4987847" y="4543101"/>
            <a:ext cx="4704074" cy="276999"/>
          </a:xfrm>
          <a:prstGeom prst="rect">
            <a:avLst/>
          </a:prstGeom>
          <a:noFill/>
        </p:spPr>
        <p:txBody>
          <a:bodyPr wrap="square" lIns="0" tIns="0" rIns="0" bIns="0" rtlCol="0" anchor="t">
            <a:spAutoFit/>
          </a:bodyPr>
          <a:lstStyle/>
          <a:p>
            <a:r>
              <a:rPr lang="en-US" b="1">
                <a:solidFill>
                  <a:schemeClr val="bg1"/>
                </a:solidFill>
                <a:latin typeface="Segoe UI"/>
                <a:cs typeface="Segoe UI"/>
              </a:rPr>
              <a:t>FORMATTING INVALID FIELDS</a:t>
            </a:r>
            <a:endParaRPr lang="en-US"/>
          </a:p>
        </p:txBody>
      </p:sp>
    </p:spTree>
    <p:extLst>
      <p:ext uri="{BB962C8B-B14F-4D97-AF65-F5344CB8AC3E}">
        <p14:creationId xmlns:p14="http://schemas.microsoft.com/office/powerpoint/2010/main" val="1860944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Title 67" hidden="1">
            <a:extLst>
              <a:ext uri="{FF2B5EF4-FFF2-40B4-BE49-F238E27FC236}">
                <a16:creationId xmlns:a16="http://schemas.microsoft.com/office/drawing/2014/main" id="{3D46526D-118F-4F6F-BAE0-066F422EBD1E}"/>
              </a:ext>
            </a:extLst>
          </p:cNvPr>
          <p:cNvSpPr>
            <a:spLocks noGrp="1"/>
          </p:cNvSpPr>
          <p:nvPr>
            <p:ph type="title"/>
          </p:nvPr>
        </p:nvSpPr>
        <p:spPr/>
        <p:txBody>
          <a:bodyPr/>
          <a:lstStyle/>
          <a:p>
            <a:r>
              <a:rPr lang="en-US"/>
              <a:t>Human resources slide 3</a:t>
            </a:r>
          </a:p>
        </p:txBody>
      </p:sp>
      <p:pic>
        <p:nvPicPr>
          <p:cNvPr id="122" name="Picture 121">
            <a:extLst>
              <a:ext uri="{FF2B5EF4-FFF2-40B4-BE49-F238E27FC236}">
                <a16:creationId xmlns:a16="http://schemas.microsoft.com/office/drawing/2014/main" id="{470070FC-19D0-4354-9BC9-608A5DC44997}"/>
              </a:ext>
              <a:ext uri="{C183D7F6-B498-43B3-948B-1728B52AA6E4}">
                <adec:decorative xmlns:adec="http://schemas.microsoft.com/office/drawing/2017/decorative" val="1"/>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colorTemperature colorTemp="5300"/>
                    </a14:imgEffect>
                    <a14:imgEffect>
                      <a14:saturation sat="0"/>
                    </a14:imgEffect>
                  </a14:imgLayer>
                </a14:imgProps>
              </a:ext>
              <a:ext uri="{28A0092B-C50C-407E-A947-70E740481C1C}">
                <a14:useLocalDpi xmlns:a14="http://schemas.microsoft.com/office/drawing/2010/main" val="0"/>
              </a:ext>
            </a:extLst>
          </a:blip>
          <a:srcRect/>
          <a:stretch/>
        </p:blipFill>
        <p:spPr>
          <a:xfrm>
            <a:off x="0" y="0"/>
            <a:ext cx="12192000" cy="6858000"/>
          </a:xfrm>
          <a:custGeom>
            <a:avLst/>
            <a:gdLst>
              <a:gd name="connsiteX0" fmla="*/ 0 w 12192000"/>
              <a:gd name="connsiteY0" fmla="*/ 0 h 2895600"/>
              <a:gd name="connsiteX1" fmla="*/ 12192000 w 12192000"/>
              <a:gd name="connsiteY1" fmla="*/ 0 h 2895600"/>
              <a:gd name="connsiteX2" fmla="*/ 12192000 w 12192000"/>
              <a:gd name="connsiteY2" fmla="*/ 2895600 h 2895600"/>
              <a:gd name="connsiteX3" fmla="*/ 0 w 12192000"/>
              <a:gd name="connsiteY3" fmla="*/ 2895600 h 2895600"/>
            </a:gdLst>
            <a:ahLst/>
            <a:cxnLst>
              <a:cxn ang="0">
                <a:pos x="connsiteX0" y="connsiteY0"/>
              </a:cxn>
              <a:cxn ang="0">
                <a:pos x="connsiteX1" y="connsiteY1"/>
              </a:cxn>
              <a:cxn ang="0">
                <a:pos x="connsiteX2" y="connsiteY2"/>
              </a:cxn>
              <a:cxn ang="0">
                <a:pos x="connsiteX3" y="connsiteY3"/>
              </a:cxn>
            </a:cxnLst>
            <a:rect l="l" t="t" r="r" b="b"/>
            <a:pathLst>
              <a:path w="12192000" h="2895600">
                <a:moveTo>
                  <a:pt x="0" y="0"/>
                </a:moveTo>
                <a:lnTo>
                  <a:pt x="12192000" y="0"/>
                </a:lnTo>
                <a:lnTo>
                  <a:pt x="12192000" y="2895600"/>
                </a:lnTo>
                <a:lnTo>
                  <a:pt x="0" y="2895600"/>
                </a:lnTo>
                <a:close/>
              </a:path>
            </a:pathLst>
          </a:custGeom>
        </p:spPr>
      </p:pic>
      <p:sp>
        <p:nvSpPr>
          <p:cNvPr id="123" name="Rectangle 122">
            <a:extLst>
              <a:ext uri="{FF2B5EF4-FFF2-40B4-BE49-F238E27FC236}">
                <a16:creationId xmlns:a16="http://schemas.microsoft.com/office/drawing/2014/main" id="{C9C2C56A-C4D4-4578-84E9-27FD62603EAA}"/>
              </a:ex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2AEF5FE-6C45-4BF6-9676-571742C3CDD7}"/>
              </a:ext>
            </a:extLst>
          </p:cNvPr>
          <p:cNvSpPr txBox="1"/>
          <p:nvPr/>
        </p:nvSpPr>
        <p:spPr>
          <a:xfrm>
            <a:off x="234764" y="3773939"/>
            <a:ext cx="3603287" cy="1042145"/>
          </a:xfrm>
          <a:prstGeom prst="rect">
            <a:avLst/>
          </a:prstGeom>
          <a:noFill/>
        </p:spPr>
        <p:txBody>
          <a:bodyPr wrap="square" lIns="0" tIns="0" rIns="0" bIns="0" rtlCol="0" anchor="t">
            <a:spAutoFit/>
          </a:bodyPr>
          <a:lstStyle/>
          <a:p>
            <a:pPr>
              <a:lnSpc>
                <a:spcPts val="4000"/>
              </a:lnSpc>
            </a:pPr>
            <a:r>
              <a:rPr lang="en-US" sz="4400" b="1">
                <a:solidFill>
                  <a:srgbClr val="002060"/>
                </a:solidFill>
                <a:latin typeface="Segoe UI"/>
                <a:cs typeface="Segoe UI"/>
              </a:rPr>
              <a:t>CLEANING THE DATA</a:t>
            </a:r>
            <a:endParaRPr lang="en-US"/>
          </a:p>
        </p:txBody>
      </p:sp>
      <p:sp>
        <p:nvSpPr>
          <p:cNvPr id="4" name="Parallelogram 3">
            <a:extLst>
              <a:ext uri="{FF2B5EF4-FFF2-40B4-BE49-F238E27FC236}">
                <a16:creationId xmlns:a16="http://schemas.microsoft.com/office/drawing/2014/main" id="{241C7FC4-FEFA-4A96-9749-9068C68611EF}"/>
              </a:ext>
              <a:ext uri="{C183D7F6-B498-43B3-948B-1728B52AA6E4}">
                <adec:decorative xmlns:adec="http://schemas.microsoft.com/office/drawing/2017/decorative" val="1"/>
              </a:ext>
            </a:extLst>
          </p:cNvPr>
          <p:cNvSpPr/>
          <p:nvPr/>
        </p:nvSpPr>
        <p:spPr>
          <a:xfrm>
            <a:off x="4115474" y="2"/>
            <a:ext cx="8137208" cy="6857998"/>
          </a:xfrm>
          <a:prstGeom prst="parallelogram">
            <a:avLst>
              <a:gd name="adj" fmla="val 0"/>
            </a:avLst>
          </a:prstGeom>
          <a:gradFill>
            <a:gsLst>
              <a:gs pos="0">
                <a:srgbClr val="7CEFD8"/>
              </a:gs>
              <a:gs pos="71000">
                <a:srgbClr val="6672E4"/>
              </a:gs>
              <a:gs pos="100000">
                <a:srgbClr val="882BE5"/>
              </a:gs>
            </a:gsLst>
            <a:lin ang="5400000" scaled="1"/>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pic>
        <p:nvPicPr>
          <p:cNvPr id="5" name="Picture 4" descr="A screenshot of a computer&#10;&#10;Description automatically generated">
            <a:extLst>
              <a:ext uri="{FF2B5EF4-FFF2-40B4-BE49-F238E27FC236}">
                <a16:creationId xmlns:a16="http://schemas.microsoft.com/office/drawing/2014/main" id="{EFF647B2-ADA7-A183-98C7-5A882764709A}"/>
              </a:ext>
            </a:extLst>
          </p:cNvPr>
          <p:cNvPicPr>
            <a:picLocks noChangeAspect="1"/>
          </p:cNvPicPr>
          <p:nvPr/>
        </p:nvPicPr>
        <p:blipFill>
          <a:blip r:embed="rId5"/>
          <a:stretch>
            <a:fillRect/>
          </a:stretch>
        </p:blipFill>
        <p:spPr>
          <a:xfrm>
            <a:off x="4454179" y="87415"/>
            <a:ext cx="7514664" cy="2031127"/>
          </a:xfrm>
          <a:prstGeom prst="rect">
            <a:avLst/>
          </a:prstGeom>
        </p:spPr>
      </p:pic>
      <p:sp>
        <p:nvSpPr>
          <p:cNvPr id="7" name="Arrow: Down 6">
            <a:extLst>
              <a:ext uri="{FF2B5EF4-FFF2-40B4-BE49-F238E27FC236}">
                <a16:creationId xmlns:a16="http://schemas.microsoft.com/office/drawing/2014/main" id="{998A0487-20DC-8347-1830-EE49142B16B8}"/>
              </a:ext>
            </a:extLst>
          </p:cNvPr>
          <p:cNvSpPr/>
          <p:nvPr/>
        </p:nvSpPr>
        <p:spPr>
          <a:xfrm>
            <a:off x="7794171" y="2427514"/>
            <a:ext cx="653142" cy="100148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creenshot of a computer&#10;&#10;Description automatically generated">
            <a:extLst>
              <a:ext uri="{FF2B5EF4-FFF2-40B4-BE49-F238E27FC236}">
                <a16:creationId xmlns:a16="http://schemas.microsoft.com/office/drawing/2014/main" id="{0A33DA73-DD81-FDAF-170A-488FE8EF42AC}"/>
              </a:ext>
            </a:extLst>
          </p:cNvPr>
          <p:cNvPicPr>
            <a:picLocks noChangeAspect="1"/>
          </p:cNvPicPr>
          <p:nvPr/>
        </p:nvPicPr>
        <p:blipFill>
          <a:blip r:embed="rId6"/>
          <a:stretch>
            <a:fillRect/>
          </a:stretch>
        </p:blipFill>
        <p:spPr>
          <a:xfrm>
            <a:off x="4470826" y="3777234"/>
            <a:ext cx="7457354" cy="2424209"/>
          </a:xfrm>
          <a:prstGeom prst="rect">
            <a:avLst/>
          </a:prstGeom>
        </p:spPr>
      </p:pic>
    </p:spTree>
    <p:extLst>
      <p:ext uri="{BB962C8B-B14F-4D97-AF65-F5344CB8AC3E}">
        <p14:creationId xmlns:p14="http://schemas.microsoft.com/office/powerpoint/2010/main" val="3347743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Title 67" hidden="1">
            <a:extLst>
              <a:ext uri="{FF2B5EF4-FFF2-40B4-BE49-F238E27FC236}">
                <a16:creationId xmlns:a16="http://schemas.microsoft.com/office/drawing/2014/main" id="{3D46526D-118F-4F6F-BAE0-066F422EBD1E}"/>
              </a:ext>
            </a:extLst>
          </p:cNvPr>
          <p:cNvSpPr>
            <a:spLocks noGrp="1"/>
          </p:cNvSpPr>
          <p:nvPr>
            <p:ph type="title"/>
          </p:nvPr>
        </p:nvSpPr>
        <p:spPr/>
        <p:txBody>
          <a:bodyPr/>
          <a:lstStyle/>
          <a:p>
            <a:r>
              <a:rPr lang="en-US"/>
              <a:t>Human resources slide 3</a:t>
            </a:r>
          </a:p>
        </p:txBody>
      </p:sp>
      <p:pic>
        <p:nvPicPr>
          <p:cNvPr id="122" name="Picture 121">
            <a:extLst>
              <a:ext uri="{FF2B5EF4-FFF2-40B4-BE49-F238E27FC236}">
                <a16:creationId xmlns:a16="http://schemas.microsoft.com/office/drawing/2014/main" id="{470070FC-19D0-4354-9BC9-608A5DC44997}"/>
              </a:ext>
              <a:ext uri="{C183D7F6-B498-43B3-948B-1728B52AA6E4}">
                <adec:decorative xmlns:adec="http://schemas.microsoft.com/office/drawing/2017/decorative" val="1"/>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colorTemperature colorTemp="5300"/>
                    </a14:imgEffect>
                    <a14:imgEffect>
                      <a14:saturation sat="0"/>
                    </a14:imgEffect>
                  </a14:imgLayer>
                </a14:imgProps>
              </a:ext>
              <a:ext uri="{28A0092B-C50C-407E-A947-70E740481C1C}">
                <a14:useLocalDpi xmlns:a14="http://schemas.microsoft.com/office/drawing/2010/main" val="0"/>
              </a:ext>
            </a:extLst>
          </a:blip>
          <a:srcRect/>
          <a:stretch/>
        </p:blipFill>
        <p:spPr>
          <a:xfrm>
            <a:off x="0" y="0"/>
            <a:ext cx="12192000" cy="6858000"/>
          </a:xfrm>
          <a:custGeom>
            <a:avLst/>
            <a:gdLst>
              <a:gd name="connsiteX0" fmla="*/ 0 w 12192000"/>
              <a:gd name="connsiteY0" fmla="*/ 0 h 2895600"/>
              <a:gd name="connsiteX1" fmla="*/ 12192000 w 12192000"/>
              <a:gd name="connsiteY1" fmla="*/ 0 h 2895600"/>
              <a:gd name="connsiteX2" fmla="*/ 12192000 w 12192000"/>
              <a:gd name="connsiteY2" fmla="*/ 2895600 h 2895600"/>
              <a:gd name="connsiteX3" fmla="*/ 0 w 12192000"/>
              <a:gd name="connsiteY3" fmla="*/ 2895600 h 2895600"/>
            </a:gdLst>
            <a:ahLst/>
            <a:cxnLst>
              <a:cxn ang="0">
                <a:pos x="connsiteX0" y="connsiteY0"/>
              </a:cxn>
              <a:cxn ang="0">
                <a:pos x="connsiteX1" y="connsiteY1"/>
              </a:cxn>
              <a:cxn ang="0">
                <a:pos x="connsiteX2" y="connsiteY2"/>
              </a:cxn>
              <a:cxn ang="0">
                <a:pos x="connsiteX3" y="connsiteY3"/>
              </a:cxn>
            </a:cxnLst>
            <a:rect l="l" t="t" r="r" b="b"/>
            <a:pathLst>
              <a:path w="12192000" h="2895600">
                <a:moveTo>
                  <a:pt x="0" y="0"/>
                </a:moveTo>
                <a:lnTo>
                  <a:pt x="12192000" y="0"/>
                </a:lnTo>
                <a:lnTo>
                  <a:pt x="12192000" y="2895600"/>
                </a:lnTo>
                <a:lnTo>
                  <a:pt x="0" y="2895600"/>
                </a:lnTo>
                <a:close/>
              </a:path>
            </a:pathLst>
          </a:custGeom>
        </p:spPr>
      </p:pic>
      <p:sp>
        <p:nvSpPr>
          <p:cNvPr id="123" name="Rectangle 122">
            <a:extLst>
              <a:ext uri="{FF2B5EF4-FFF2-40B4-BE49-F238E27FC236}">
                <a16:creationId xmlns:a16="http://schemas.microsoft.com/office/drawing/2014/main" id="{C9C2C56A-C4D4-4578-84E9-27FD62603EAA}"/>
              </a:ex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2AEF5FE-6C45-4BF6-9676-571742C3CDD7}"/>
              </a:ext>
            </a:extLst>
          </p:cNvPr>
          <p:cNvSpPr txBox="1"/>
          <p:nvPr/>
        </p:nvSpPr>
        <p:spPr>
          <a:xfrm>
            <a:off x="234764" y="3773939"/>
            <a:ext cx="3603287" cy="1025922"/>
          </a:xfrm>
          <a:prstGeom prst="rect">
            <a:avLst/>
          </a:prstGeom>
          <a:noFill/>
        </p:spPr>
        <p:txBody>
          <a:bodyPr wrap="square" lIns="0" tIns="0" rIns="0" bIns="0" rtlCol="0" anchor="t">
            <a:spAutoFit/>
          </a:bodyPr>
          <a:lstStyle/>
          <a:p>
            <a:pPr>
              <a:lnSpc>
                <a:spcPts val="4000"/>
              </a:lnSpc>
            </a:pPr>
            <a:r>
              <a:rPr lang="en-US" sz="4400" b="1">
                <a:solidFill>
                  <a:srgbClr val="002060"/>
                </a:solidFill>
                <a:latin typeface="Segoe UI"/>
                <a:cs typeface="Segoe UI"/>
              </a:rPr>
              <a:t>Business Questions</a:t>
            </a:r>
          </a:p>
        </p:txBody>
      </p:sp>
      <p:sp>
        <p:nvSpPr>
          <p:cNvPr id="4" name="Parallelogram 3">
            <a:extLst>
              <a:ext uri="{FF2B5EF4-FFF2-40B4-BE49-F238E27FC236}">
                <a16:creationId xmlns:a16="http://schemas.microsoft.com/office/drawing/2014/main" id="{241C7FC4-FEFA-4A96-9749-9068C68611EF}"/>
              </a:ext>
              <a:ext uri="{C183D7F6-B498-43B3-948B-1728B52AA6E4}">
                <adec:decorative xmlns:adec="http://schemas.microsoft.com/office/drawing/2017/decorative" val="1"/>
              </a:ext>
            </a:extLst>
          </p:cNvPr>
          <p:cNvSpPr/>
          <p:nvPr/>
        </p:nvSpPr>
        <p:spPr>
          <a:xfrm>
            <a:off x="4115474" y="2"/>
            <a:ext cx="8137208" cy="6857998"/>
          </a:xfrm>
          <a:prstGeom prst="parallelogram">
            <a:avLst>
              <a:gd name="adj" fmla="val 0"/>
            </a:avLst>
          </a:prstGeom>
          <a:gradFill>
            <a:gsLst>
              <a:gs pos="0">
                <a:srgbClr val="7CEFD8"/>
              </a:gs>
              <a:gs pos="71000">
                <a:srgbClr val="6672E4"/>
              </a:gs>
              <a:gs pos="100000">
                <a:srgbClr val="882BE5"/>
              </a:gs>
            </a:gsLst>
            <a:lin ang="5400000" scaled="1"/>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 name="TextBox 4">
            <a:extLst>
              <a:ext uri="{FF2B5EF4-FFF2-40B4-BE49-F238E27FC236}">
                <a16:creationId xmlns:a16="http://schemas.microsoft.com/office/drawing/2014/main" id="{FB4A5BFF-8209-1279-1414-BE0BD23864D7}"/>
              </a:ext>
            </a:extLst>
          </p:cNvPr>
          <p:cNvSpPr txBox="1"/>
          <p:nvPr/>
        </p:nvSpPr>
        <p:spPr>
          <a:xfrm>
            <a:off x="4955190" y="124492"/>
            <a:ext cx="6875279" cy="246221"/>
          </a:xfrm>
          <a:prstGeom prst="rect">
            <a:avLst/>
          </a:prstGeom>
          <a:noFill/>
        </p:spPr>
        <p:txBody>
          <a:bodyPr wrap="square" lIns="0" tIns="0" rIns="0" bIns="0" rtlCol="0" anchor="t">
            <a:spAutoFit/>
          </a:bodyPr>
          <a:lstStyle/>
          <a:p>
            <a:r>
              <a:rPr lang="en-US" sz="1600">
                <a:solidFill>
                  <a:schemeClr val="bg1"/>
                </a:solidFill>
                <a:ea typeface="+mn-lt"/>
                <a:cs typeface="+mn-lt"/>
              </a:rPr>
              <a:t>1. Which top level category brought in the most revenue for Amazon?</a:t>
            </a:r>
            <a:endParaRPr lang="en-US" sz="1600">
              <a:solidFill>
                <a:schemeClr val="bg1"/>
              </a:solidFill>
            </a:endParaRPr>
          </a:p>
        </p:txBody>
      </p:sp>
      <p:sp>
        <p:nvSpPr>
          <p:cNvPr id="7" name="TextBox 6">
            <a:extLst>
              <a:ext uri="{FF2B5EF4-FFF2-40B4-BE49-F238E27FC236}">
                <a16:creationId xmlns:a16="http://schemas.microsoft.com/office/drawing/2014/main" id="{E2DDD483-3D63-F420-746C-4B711576CB05}"/>
              </a:ext>
            </a:extLst>
          </p:cNvPr>
          <p:cNvSpPr txBox="1"/>
          <p:nvPr/>
        </p:nvSpPr>
        <p:spPr>
          <a:xfrm>
            <a:off x="4955190" y="531222"/>
            <a:ext cx="6635793" cy="492443"/>
          </a:xfrm>
          <a:prstGeom prst="rect">
            <a:avLst/>
          </a:prstGeom>
          <a:noFill/>
        </p:spPr>
        <p:txBody>
          <a:bodyPr wrap="square" lIns="0" tIns="0" rIns="0" bIns="0" rtlCol="0" anchor="t">
            <a:spAutoFit/>
          </a:bodyPr>
          <a:lstStyle/>
          <a:p>
            <a:r>
              <a:rPr lang="en-US" sz="1600" b="1">
                <a:solidFill>
                  <a:schemeClr val="bg1"/>
                </a:solidFill>
                <a:latin typeface="Segoe UI"/>
                <a:cs typeface="Segoe UI"/>
              </a:rPr>
              <a:t>2. </a:t>
            </a:r>
            <a:r>
              <a:rPr lang="en-US" sz="1600">
                <a:solidFill>
                  <a:schemeClr val="bg1"/>
                </a:solidFill>
                <a:ea typeface="+mn-lt"/>
                <a:cs typeface="+mn-lt"/>
              </a:rPr>
              <a:t>What is the average rating by broad category (Tier 1, ex. Electronics)? What is the average rating by price? Can both be visualized in the same graph?</a:t>
            </a:r>
            <a:endParaRPr lang="en-US" sz="1600" b="1">
              <a:solidFill>
                <a:schemeClr val="bg1"/>
              </a:solidFill>
              <a:latin typeface="Segoe UI"/>
              <a:cs typeface="Segoe UI"/>
            </a:endParaRPr>
          </a:p>
        </p:txBody>
      </p:sp>
      <p:sp>
        <p:nvSpPr>
          <p:cNvPr id="26" name="TextBox 25">
            <a:extLst>
              <a:ext uri="{FF2B5EF4-FFF2-40B4-BE49-F238E27FC236}">
                <a16:creationId xmlns:a16="http://schemas.microsoft.com/office/drawing/2014/main" id="{53C10279-B1BF-532F-B34D-F48FD919A2ED}"/>
              </a:ext>
            </a:extLst>
          </p:cNvPr>
          <p:cNvSpPr txBox="1"/>
          <p:nvPr/>
        </p:nvSpPr>
        <p:spPr>
          <a:xfrm>
            <a:off x="4955190" y="1203167"/>
            <a:ext cx="6635793" cy="738664"/>
          </a:xfrm>
          <a:prstGeom prst="rect">
            <a:avLst/>
          </a:prstGeom>
          <a:noFill/>
        </p:spPr>
        <p:txBody>
          <a:bodyPr wrap="square" lIns="0" tIns="0" rIns="0" bIns="0" rtlCol="0" anchor="t">
            <a:spAutoFit/>
          </a:bodyPr>
          <a:lstStyle/>
          <a:p>
            <a:r>
              <a:rPr lang="en-US" sz="1600">
                <a:solidFill>
                  <a:schemeClr val="bg1"/>
                </a:solidFill>
                <a:ea typeface="+mn-lt"/>
                <a:cs typeface="+mn-lt"/>
              </a:rPr>
              <a:t>3. What are the top 5 selling products (based on number of ratings), and what are the top 5 products based on revenue (rating count x discounted price)? How many products overlap of each set of 5?</a:t>
            </a:r>
          </a:p>
        </p:txBody>
      </p:sp>
      <p:sp>
        <p:nvSpPr>
          <p:cNvPr id="27" name="TextBox 26">
            <a:extLst>
              <a:ext uri="{FF2B5EF4-FFF2-40B4-BE49-F238E27FC236}">
                <a16:creationId xmlns:a16="http://schemas.microsoft.com/office/drawing/2014/main" id="{DA078EAD-FA47-41F9-B5EE-F16046ED69D7}"/>
              </a:ext>
            </a:extLst>
          </p:cNvPr>
          <p:cNvSpPr txBox="1"/>
          <p:nvPr/>
        </p:nvSpPr>
        <p:spPr>
          <a:xfrm>
            <a:off x="4955190" y="2098764"/>
            <a:ext cx="6635793" cy="246221"/>
          </a:xfrm>
          <a:prstGeom prst="rect">
            <a:avLst/>
          </a:prstGeom>
          <a:noFill/>
        </p:spPr>
        <p:txBody>
          <a:bodyPr wrap="square" lIns="0" tIns="0" rIns="0" bIns="0" rtlCol="0" anchor="t">
            <a:spAutoFit/>
          </a:bodyPr>
          <a:lstStyle/>
          <a:p>
            <a:r>
              <a:rPr lang="en-US" sz="1600">
                <a:solidFill>
                  <a:schemeClr val="bg1"/>
                </a:solidFill>
                <a:ea typeface="+mn-lt"/>
                <a:cs typeface="+mn-lt"/>
              </a:rPr>
              <a:t>4. What is the average price discount by Tier 1 category?</a:t>
            </a:r>
          </a:p>
        </p:txBody>
      </p:sp>
      <p:sp>
        <p:nvSpPr>
          <p:cNvPr id="28" name="TextBox 27">
            <a:extLst>
              <a:ext uri="{FF2B5EF4-FFF2-40B4-BE49-F238E27FC236}">
                <a16:creationId xmlns:a16="http://schemas.microsoft.com/office/drawing/2014/main" id="{D94B6F3F-3452-F8DC-3B0C-F27573277918}"/>
              </a:ext>
            </a:extLst>
          </p:cNvPr>
          <p:cNvSpPr txBox="1"/>
          <p:nvPr/>
        </p:nvSpPr>
        <p:spPr>
          <a:xfrm>
            <a:off x="4955190" y="2536171"/>
            <a:ext cx="6635793" cy="492443"/>
          </a:xfrm>
          <a:prstGeom prst="rect">
            <a:avLst/>
          </a:prstGeom>
          <a:noFill/>
        </p:spPr>
        <p:txBody>
          <a:bodyPr wrap="square" lIns="0" tIns="0" rIns="0" bIns="0" rtlCol="0" anchor="t">
            <a:spAutoFit/>
          </a:bodyPr>
          <a:lstStyle/>
          <a:p>
            <a:r>
              <a:rPr lang="en-US" sz="1600">
                <a:solidFill>
                  <a:schemeClr val="bg1"/>
                </a:solidFill>
                <a:ea typeface="+mn-lt"/>
                <a:cs typeface="+mn-lt"/>
              </a:rPr>
              <a:t>5. Key Word Analysis: What words appear the most frequently in the About, Review Title and User Reviews section? Visualize this sentiment analysis.</a:t>
            </a:r>
          </a:p>
        </p:txBody>
      </p:sp>
      <p:sp>
        <p:nvSpPr>
          <p:cNvPr id="29" name="TextBox 28">
            <a:extLst>
              <a:ext uri="{FF2B5EF4-FFF2-40B4-BE49-F238E27FC236}">
                <a16:creationId xmlns:a16="http://schemas.microsoft.com/office/drawing/2014/main" id="{3432519C-DE09-A1CD-1F99-12C8A035457D}"/>
              </a:ext>
            </a:extLst>
          </p:cNvPr>
          <p:cNvSpPr txBox="1"/>
          <p:nvPr/>
        </p:nvSpPr>
        <p:spPr>
          <a:xfrm>
            <a:off x="4955190" y="3214055"/>
            <a:ext cx="6635793" cy="492443"/>
          </a:xfrm>
          <a:prstGeom prst="rect">
            <a:avLst/>
          </a:prstGeom>
          <a:noFill/>
        </p:spPr>
        <p:txBody>
          <a:bodyPr wrap="square" lIns="0" tIns="0" rIns="0" bIns="0" rtlCol="0" anchor="t">
            <a:spAutoFit/>
          </a:bodyPr>
          <a:lstStyle/>
          <a:p>
            <a:r>
              <a:rPr lang="en-US" sz="1600">
                <a:solidFill>
                  <a:schemeClr val="bg1"/>
                </a:solidFill>
                <a:ea typeface="+mn-lt"/>
                <a:cs typeface="+mn-lt"/>
              </a:rPr>
              <a:t>6. Are we able to accurately predict the user rating based on key words and price discount percentage?</a:t>
            </a:r>
          </a:p>
        </p:txBody>
      </p:sp>
      <p:sp>
        <p:nvSpPr>
          <p:cNvPr id="30" name="TextBox 29">
            <a:extLst>
              <a:ext uri="{FF2B5EF4-FFF2-40B4-BE49-F238E27FC236}">
                <a16:creationId xmlns:a16="http://schemas.microsoft.com/office/drawing/2014/main" id="{790EF3C4-4B30-89D5-2BF8-8813FC99D8DC}"/>
              </a:ext>
            </a:extLst>
          </p:cNvPr>
          <p:cNvSpPr txBox="1"/>
          <p:nvPr/>
        </p:nvSpPr>
        <p:spPr>
          <a:xfrm>
            <a:off x="4955190" y="3873135"/>
            <a:ext cx="6635793" cy="738664"/>
          </a:xfrm>
          <a:prstGeom prst="rect">
            <a:avLst/>
          </a:prstGeom>
          <a:noFill/>
        </p:spPr>
        <p:txBody>
          <a:bodyPr wrap="square" lIns="0" tIns="0" rIns="0" bIns="0" rtlCol="0" anchor="t">
            <a:spAutoFit/>
          </a:bodyPr>
          <a:lstStyle/>
          <a:p>
            <a:r>
              <a:rPr lang="en-US" sz="1600">
                <a:solidFill>
                  <a:schemeClr val="bg1"/>
                </a:solidFill>
                <a:ea typeface="+mn-lt"/>
                <a:cs typeface="+mn-lt"/>
              </a:rPr>
              <a:t>7. Are good or bad user feelings about a product more likely to generate a high volume or ratings and reviews? Are users more motivated to write a good product review or a bad product review?</a:t>
            </a:r>
          </a:p>
        </p:txBody>
      </p:sp>
      <p:sp>
        <p:nvSpPr>
          <p:cNvPr id="31" name="TextBox 30">
            <a:extLst>
              <a:ext uri="{FF2B5EF4-FFF2-40B4-BE49-F238E27FC236}">
                <a16:creationId xmlns:a16="http://schemas.microsoft.com/office/drawing/2014/main" id="{93A02F60-DF41-2C0D-8D3C-740F3C3096AD}"/>
              </a:ext>
            </a:extLst>
          </p:cNvPr>
          <p:cNvSpPr txBox="1"/>
          <p:nvPr/>
        </p:nvSpPr>
        <p:spPr>
          <a:xfrm>
            <a:off x="4955190" y="4778628"/>
            <a:ext cx="6635793" cy="246221"/>
          </a:xfrm>
          <a:prstGeom prst="rect">
            <a:avLst/>
          </a:prstGeom>
          <a:noFill/>
        </p:spPr>
        <p:txBody>
          <a:bodyPr wrap="square" lIns="0" tIns="0" rIns="0" bIns="0" rtlCol="0" anchor="t">
            <a:spAutoFit/>
          </a:bodyPr>
          <a:lstStyle/>
          <a:p>
            <a:r>
              <a:rPr lang="en-US" sz="1600">
                <a:solidFill>
                  <a:schemeClr val="bg1"/>
                </a:solidFill>
                <a:ea typeface="+mn-lt"/>
                <a:cs typeface="+mn-lt"/>
              </a:rPr>
              <a:t>8. How are ratings distributed based on quantity of ratings?</a:t>
            </a:r>
          </a:p>
        </p:txBody>
      </p:sp>
      <p:sp>
        <p:nvSpPr>
          <p:cNvPr id="3" name="TextBox 2">
            <a:extLst>
              <a:ext uri="{FF2B5EF4-FFF2-40B4-BE49-F238E27FC236}">
                <a16:creationId xmlns:a16="http://schemas.microsoft.com/office/drawing/2014/main" id="{DE9DF088-A8B9-63A2-6EF5-B475AF98374B}"/>
              </a:ext>
            </a:extLst>
          </p:cNvPr>
          <p:cNvSpPr txBox="1"/>
          <p:nvPr/>
        </p:nvSpPr>
        <p:spPr>
          <a:xfrm>
            <a:off x="4955190" y="5174472"/>
            <a:ext cx="6635793" cy="492443"/>
          </a:xfrm>
          <a:prstGeom prst="rect">
            <a:avLst/>
          </a:prstGeom>
          <a:noFill/>
        </p:spPr>
        <p:txBody>
          <a:bodyPr wrap="square" lIns="0" tIns="0" rIns="0" bIns="0" rtlCol="0" anchor="t">
            <a:spAutoFit/>
          </a:bodyPr>
          <a:lstStyle/>
          <a:p>
            <a:r>
              <a:rPr lang="en-US" sz="1600" dirty="0">
                <a:solidFill>
                  <a:schemeClr val="bg1"/>
                </a:solidFill>
                <a:ea typeface="+mn-lt"/>
                <a:cs typeface="+mn-lt"/>
              </a:rPr>
              <a:t>9. Is there a way to estimate the actual number of sales based on the available data here?</a:t>
            </a:r>
            <a:endParaRPr lang="en-US" dirty="0"/>
          </a:p>
        </p:txBody>
      </p:sp>
      <p:sp>
        <p:nvSpPr>
          <p:cNvPr id="6" name="TextBox 5">
            <a:extLst>
              <a:ext uri="{FF2B5EF4-FFF2-40B4-BE49-F238E27FC236}">
                <a16:creationId xmlns:a16="http://schemas.microsoft.com/office/drawing/2014/main" id="{D765AEA6-99C4-AF85-F506-8A8E97D35D0F}"/>
              </a:ext>
            </a:extLst>
          </p:cNvPr>
          <p:cNvSpPr txBox="1"/>
          <p:nvPr/>
        </p:nvSpPr>
        <p:spPr>
          <a:xfrm>
            <a:off x="4955189" y="5788029"/>
            <a:ext cx="6635793" cy="984885"/>
          </a:xfrm>
          <a:prstGeom prst="rect">
            <a:avLst/>
          </a:prstGeom>
          <a:noFill/>
        </p:spPr>
        <p:txBody>
          <a:bodyPr wrap="square" lIns="0" tIns="0" rIns="0" bIns="0" rtlCol="0" anchor="t">
            <a:spAutoFit/>
          </a:bodyPr>
          <a:lstStyle/>
          <a:p>
            <a:r>
              <a:rPr lang="en-US" sz="1600" dirty="0">
                <a:solidFill>
                  <a:schemeClr val="bg1"/>
                </a:solidFill>
                <a:ea typeface="+mn-lt"/>
                <a:cs typeface="+mn-lt"/>
              </a:rPr>
              <a:t>10. Based on the answers to 1, 2, and 3, pick the Tier 1 category with the most user activity. Now continue that analysis down from every subcategory, tier 2 – tier 6. What new takeaways are there from this detailed analysis? Are there any outliers in the data that can be identified?</a:t>
            </a:r>
            <a:endParaRPr lang="en-US" dirty="0">
              <a:solidFill>
                <a:schemeClr val="bg1"/>
              </a:solidFill>
            </a:endParaRPr>
          </a:p>
        </p:txBody>
      </p:sp>
    </p:spTree>
    <p:extLst>
      <p:ext uri="{BB962C8B-B14F-4D97-AF65-F5344CB8AC3E}">
        <p14:creationId xmlns:p14="http://schemas.microsoft.com/office/powerpoint/2010/main" val="2366404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hidden="1">
            <a:extLst>
              <a:ext uri="{FF2B5EF4-FFF2-40B4-BE49-F238E27FC236}">
                <a16:creationId xmlns:a16="http://schemas.microsoft.com/office/drawing/2014/main" id="{6FF5F564-0C08-4A3C-8BAC-1FADF459417F}"/>
              </a:ext>
            </a:extLst>
          </p:cNvPr>
          <p:cNvSpPr>
            <a:spLocks noGrp="1"/>
          </p:cNvSpPr>
          <p:nvPr>
            <p:ph type="title"/>
          </p:nvPr>
        </p:nvSpPr>
        <p:spPr/>
        <p:txBody>
          <a:bodyPr/>
          <a:lstStyle/>
          <a:p>
            <a:r>
              <a:rPr lang="en-US"/>
              <a:t>Human resources slide 4</a:t>
            </a:r>
          </a:p>
        </p:txBody>
      </p:sp>
      <p:sp>
        <p:nvSpPr>
          <p:cNvPr id="346" name="TextBox 345">
            <a:extLst>
              <a:ext uri="{FF2B5EF4-FFF2-40B4-BE49-F238E27FC236}">
                <a16:creationId xmlns:a16="http://schemas.microsoft.com/office/drawing/2014/main" id="{3DF722C9-361F-401E-AD34-54132A8436B3}"/>
              </a:ext>
            </a:extLst>
          </p:cNvPr>
          <p:cNvSpPr txBox="1"/>
          <p:nvPr/>
        </p:nvSpPr>
        <p:spPr>
          <a:xfrm>
            <a:off x="2835892" y="289936"/>
            <a:ext cx="6540007" cy="738664"/>
          </a:xfrm>
          <a:prstGeom prst="rect">
            <a:avLst/>
          </a:prstGeom>
          <a:noFill/>
        </p:spPr>
        <p:txBody>
          <a:bodyPr wrap="square" lIns="0" tIns="0" rIns="0" bIns="0" rtlCol="0" anchor="t">
            <a:spAutoFit/>
          </a:bodyPr>
          <a:lstStyle/>
          <a:p>
            <a:pPr algn="ctr"/>
            <a:r>
              <a:rPr lang="en-US" sz="4800" b="1">
                <a:solidFill>
                  <a:srgbClr val="002060"/>
                </a:solidFill>
                <a:latin typeface="Segoe UI"/>
                <a:cs typeface="Segoe UI"/>
              </a:rPr>
              <a:t>ANALYZING THE DATA</a:t>
            </a:r>
            <a:endParaRPr lang="en-US" sz="4800">
              <a:cs typeface="Calibri"/>
            </a:endParaRPr>
          </a:p>
        </p:txBody>
      </p:sp>
      <p:grpSp>
        <p:nvGrpSpPr>
          <p:cNvPr id="40" name="Group 39" descr="This image is an icon of 1 person interacting with three people. ">
            <a:extLst>
              <a:ext uri="{FF2B5EF4-FFF2-40B4-BE49-F238E27FC236}">
                <a16:creationId xmlns:a16="http://schemas.microsoft.com/office/drawing/2014/main" id="{6163EC3B-1C70-4943-88AE-C995F6AF3D2D}"/>
              </a:ext>
            </a:extLst>
          </p:cNvPr>
          <p:cNvGrpSpPr/>
          <p:nvPr/>
        </p:nvGrpSpPr>
        <p:grpSpPr>
          <a:xfrm>
            <a:off x="5459412" y="2032062"/>
            <a:ext cx="1273175" cy="1271588"/>
            <a:chOff x="5459412" y="1395413"/>
            <a:chExt cx="1273175" cy="1271588"/>
          </a:xfrm>
        </p:grpSpPr>
        <p:sp>
          <p:nvSpPr>
            <p:cNvPr id="34" name="Oval 26">
              <a:extLst>
                <a:ext uri="{FF2B5EF4-FFF2-40B4-BE49-F238E27FC236}">
                  <a16:creationId xmlns:a16="http://schemas.microsoft.com/office/drawing/2014/main" id="{BAB1D2D2-1913-4FAF-8141-A2217D47D3D9}"/>
                </a:ext>
              </a:extLst>
            </p:cNvPr>
            <p:cNvSpPr>
              <a:spLocks noChangeArrowheads="1"/>
            </p:cNvSpPr>
            <p:nvPr/>
          </p:nvSpPr>
          <p:spPr bwMode="auto">
            <a:xfrm>
              <a:off x="5459412" y="1395413"/>
              <a:ext cx="1273175" cy="1271588"/>
            </a:xfrm>
            <a:prstGeom prst="ellipse">
              <a:avLst/>
            </a:pr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53" name="Group 152">
              <a:extLst>
                <a:ext uri="{FF2B5EF4-FFF2-40B4-BE49-F238E27FC236}">
                  <a16:creationId xmlns:a16="http://schemas.microsoft.com/office/drawing/2014/main" id="{14E63ABA-A2BE-460E-AEC1-558B63A0D598}"/>
                </a:ext>
              </a:extLst>
            </p:cNvPr>
            <p:cNvGrpSpPr/>
            <p:nvPr/>
          </p:nvGrpSpPr>
          <p:grpSpPr>
            <a:xfrm>
              <a:off x="5781290" y="1569642"/>
              <a:ext cx="584970" cy="674403"/>
              <a:chOff x="2686050" y="2895601"/>
              <a:chExt cx="330200" cy="346075"/>
            </a:xfrm>
          </p:grpSpPr>
          <p:sp>
            <p:nvSpPr>
              <p:cNvPr id="154" name="Oval 309">
                <a:extLst>
                  <a:ext uri="{FF2B5EF4-FFF2-40B4-BE49-F238E27FC236}">
                    <a16:creationId xmlns:a16="http://schemas.microsoft.com/office/drawing/2014/main" id="{AC91C28A-AC97-43D2-BB20-485D353E831B}"/>
                  </a:ext>
                </a:extLst>
              </p:cNvPr>
              <p:cNvSpPr>
                <a:spLocks noChangeArrowheads="1"/>
              </p:cNvSpPr>
              <p:nvPr/>
            </p:nvSpPr>
            <p:spPr bwMode="auto">
              <a:xfrm>
                <a:off x="2809875" y="2895601"/>
                <a:ext cx="82550" cy="8255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5" name="Freeform 310">
                <a:extLst>
                  <a:ext uri="{FF2B5EF4-FFF2-40B4-BE49-F238E27FC236}">
                    <a16:creationId xmlns:a16="http://schemas.microsoft.com/office/drawing/2014/main" id="{307DC6B5-75A0-4610-B431-35147A890CA0}"/>
                  </a:ext>
                </a:extLst>
              </p:cNvPr>
              <p:cNvSpPr>
                <a:spLocks/>
              </p:cNvSpPr>
              <p:nvPr/>
            </p:nvSpPr>
            <p:spPr bwMode="auto">
              <a:xfrm>
                <a:off x="2782888" y="2978151"/>
                <a:ext cx="134938" cy="66675"/>
              </a:xfrm>
              <a:custGeom>
                <a:avLst/>
                <a:gdLst>
                  <a:gd name="T0" fmla="*/ 36 w 36"/>
                  <a:gd name="T1" fmla="*/ 18 h 18"/>
                  <a:gd name="T2" fmla="*/ 0 w 36"/>
                  <a:gd name="T3" fmla="*/ 18 h 18"/>
                  <a:gd name="T4" fmla="*/ 18 w 36"/>
                  <a:gd name="T5" fmla="*/ 0 h 18"/>
                  <a:gd name="T6" fmla="*/ 36 w 36"/>
                  <a:gd name="T7" fmla="*/ 18 h 18"/>
                </a:gdLst>
                <a:ahLst/>
                <a:cxnLst>
                  <a:cxn ang="0">
                    <a:pos x="T0" y="T1"/>
                  </a:cxn>
                  <a:cxn ang="0">
                    <a:pos x="T2" y="T3"/>
                  </a:cxn>
                  <a:cxn ang="0">
                    <a:pos x="T4" y="T5"/>
                  </a:cxn>
                  <a:cxn ang="0">
                    <a:pos x="T6" y="T7"/>
                  </a:cxn>
                </a:cxnLst>
                <a:rect l="0" t="0" r="r" b="b"/>
                <a:pathLst>
                  <a:path w="36" h="18">
                    <a:moveTo>
                      <a:pt x="36" y="18"/>
                    </a:moveTo>
                    <a:cubicBezTo>
                      <a:pt x="0" y="18"/>
                      <a:pt x="0" y="18"/>
                      <a:pt x="0" y="18"/>
                    </a:cubicBezTo>
                    <a:cubicBezTo>
                      <a:pt x="0" y="8"/>
                      <a:pt x="8" y="0"/>
                      <a:pt x="18" y="0"/>
                    </a:cubicBezTo>
                    <a:cubicBezTo>
                      <a:pt x="28" y="0"/>
                      <a:pt x="36" y="8"/>
                      <a:pt x="36" y="18"/>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6" name="Oval 311">
                <a:extLst>
                  <a:ext uri="{FF2B5EF4-FFF2-40B4-BE49-F238E27FC236}">
                    <a16:creationId xmlns:a16="http://schemas.microsoft.com/office/drawing/2014/main" id="{16EA5084-E99D-4DD5-B478-224937E08C2D}"/>
                  </a:ext>
                </a:extLst>
              </p:cNvPr>
              <p:cNvSpPr>
                <a:spLocks noChangeArrowheads="1"/>
              </p:cNvSpPr>
              <p:nvPr/>
            </p:nvSpPr>
            <p:spPr bwMode="auto">
              <a:xfrm>
                <a:off x="2708275"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7" name="Freeform 312">
                <a:extLst>
                  <a:ext uri="{FF2B5EF4-FFF2-40B4-BE49-F238E27FC236}">
                    <a16:creationId xmlns:a16="http://schemas.microsoft.com/office/drawing/2014/main" id="{210EC1C6-3182-40F6-869F-33B0ABF22B6A}"/>
                  </a:ext>
                </a:extLst>
              </p:cNvPr>
              <p:cNvSpPr>
                <a:spLocks/>
              </p:cNvSpPr>
              <p:nvPr/>
            </p:nvSpPr>
            <p:spPr bwMode="auto">
              <a:xfrm>
                <a:off x="2686050"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8" name="Oval 313">
                <a:extLst>
                  <a:ext uri="{FF2B5EF4-FFF2-40B4-BE49-F238E27FC236}">
                    <a16:creationId xmlns:a16="http://schemas.microsoft.com/office/drawing/2014/main" id="{168ACDC4-22F5-4D4B-A783-44D3655B843F}"/>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9" name="Freeform 314">
                <a:extLst>
                  <a:ext uri="{FF2B5EF4-FFF2-40B4-BE49-F238E27FC236}">
                    <a16:creationId xmlns:a16="http://schemas.microsoft.com/office/drawing/2014/main" id="{9350080E-FAD1-420D-A674-785E5FD1F3EE}"/>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0" name="Oval 315">
                <a:extLst>
                  <a:ext uri="{FF2B5EF4-FFF2-40B4-BE49-F238E27FC236}">
                    <a16:creationId xmlns:a16="http://schemas.microsoft.com/office/drawing/2014/main" id="{A3A96249-064E-4E4F-800D-F3E32321B7D5}"/>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1" name="Freeform 316">
                <a:extLst>
                  <a:ext uri="{FF2B5EF4-FFF2-40B4-BE49-F238E27FC236}">
                    <a16:creationId xmlns:a16="http://schemas.microsoft.com/office/drawing/2014/main" id="{5B0FA9F4-74E7-4069-9E66-4CD168516DBB}"/>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2" name="Oval 317">
                <a:extLst>
                  <a:ext uri="{FF2B5EF4-FFF2-40B4-BE49-F238E27FC236}">
                    <a16:creationId xmlns:a16="http://schemas.microsoft.com/office/drawing/2014/main" id="{8B1079C4-08A2-4532-BF93-C9FBD28FC053}"/>
                  </a:ext>
                </a:extLst>
              </p:cNvPr>
              <p:cNvSpPr>
                <a:spLocks noChangeArrowheads="1"/>
              </p:cNvSpPr>
              <p:nvPr/>
            </p:nvSpPr>
            <p:spPr bwMode="auto">
              <a:xfrm>
                <a:off x="2820988"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3" name="Freeform 318">
                <a:extLst>
                  <a:ext uri="{FF2B5EF4-FFF2-40B4-BE49-F238E27FC236}">
                    <a16:creationId xmlns:a16="http://schemas.microsoft.com/office/drawing/2014/main" id="{D2176F15-45A0-4989-901D-43FEBC8C6CA0}"/>
                  </a:ext>
                </a:extLst>
              </p:cNvPr>
              <p:cNvSpPr>
                <a:spLocks/>
              </p:cNvSpPr>
              <p:nvPr/>
            </p:nvSpPr>
            <p:spPr bwMode="auto">
              <a:xfrm>
                <a:off x="2798763"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4" name="Freeform 319">
                <a:extLst>
                  <a:ext uri="{FF2B5EF4-FFF2-40B4-BE49-F238E27FC236}">
                    <a16:creationId xmlns:a16="http://schemas.microsoft.com/office/drawing/2014/main" id="{E441EEB4-0ED1-401E-BCE2-44490D081569}"/>
                  </a:ext>
                </a:extLst>
              </p:cNvPr>
              <p:cNvSpPr>
                <a:spLocks/>
              </p:cNvSpPr>
              <p:nvPr/>
            </p:nvSpPr>
            <p:spPr bwMode="auto">
              <a:xfrm>
                <a:off x="2738438" y="3074988"/>
                <a:ext cx="225425" cy="15875"/>
              </a:xfrm>
              <a:custGeom>
                <a:avLst/>
                <a:gdLst>
                  <a:gd name="T0" fmla="*/ 0 w 142"/>
                  <a:gd name="T1" fmla="*/ 10 h 10"/>
                  <a:gd name="T2" fmla="*/ 0 w 142"/>
                  <a:gd name="T3" fmla="*/ 0 h 10"/>
                  <a:gd name="T4" fmla="*/ 142 w 142"/>
                  <a:gd name="T5" fmla="*/ 0 h 10"/>
                  <a:gd name="T6" fmla="*/ 142 w 142"/>
                  <a:gd name="T7" fmla="*/ 10 h 10"/>
                </a:gdLst>
                <a:ahLst/>
                <a:cxnLst>
                  <a:cxn ang="0">
                    <a:pos x="T0" y="T1"/>
                  </a:cxn>
                  <a:cxn ang="0">
                    <a:pos x="T2" y="T3"/>
                  </a:cxn>
                  <a:cxn ang="0">
                    <a:pos x="T4" y="T5"/>
                  </a:cxn>
                  <a:cxn ang="0">
                    <a:pos x="T6" y="T7"/>
                  </a:cxn>
                </a:cxnLst>
                <a:rect l="0" t="0" r="r" b="b"/>
                <a:pathLst>
                  <a:path w="142" h="10">
                    <a:moveTo>
                      <a:pt x="0" y="10"/>
                    </a:moveTo>
                    <a:lnTo>
                      <a:pt x="0" y="0"/>
                    </a:lnTo>
                    <a:lnTo>
                      <a:pt x="142" y="0"/>
                    </a:lnTo>
                    <a:lnTo>
                      <a:pt x="142" y="10"/>
                    </a:ln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5" name="Line 320">
                <a:extLst>
                  <a:ext uri="{FF2B5EF4-FFF2-40B4-BE49-F238E27FC236}">
                    <a16:creationId xmlns:a16="http://schemas.microsoft.com/office/drawing/2014/main" id="{DE0936E5-0224-4C3C-9815-CA2E7C9781C1}"/>
                  </a:ext>
                </a:extLst>
              </p:cNvPr>
              <p:cNvSpPr>
                <a:spLocks noChangeShapeType="1"/>
              </p:cNvSpPr>
              <p:nvPr/>
            </p:nvSpPr>
            <p:spPr bwMode="auto">
              <a:xfrm>
                <a:off x="2851150" y="3044826"/>
                <a:ext cx="0" cy="46038"/>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45" name="Group 44">
            <a:extLst>
              <a:ext uri="{FF2B5EF4-FFF2-40B4-BE49-F238E27FC236}">
                <a16:creationId xmlns:a16="http://schemas.microsoft.com/office/drawing/2014/main" id="{99CDDA2C-6FA4-497B-A320-3ED782990E8C}"/>
              </a:ext>
              <a:ext uri="{C183D7F6-B498-43B3-948B-1728B52AA6E4}">
                <adec:decorative xmlns:adec="http://schemas.microsoft.com/office/drawing/2017/decorative" val="1"/>
              </a:ext>
            </a:extLst>
          </p:cNvPr>
          <p:cNvGrpSpPr/>
          <p:nvPr/>
        </p:nvGrpSpPr>
        <p:grpSpPr>
          <a:xfrm>
            <a:off x="731279" y="2999379"/>
            <a:ext cx="2198265" cy="1569086"/>
            <a:chOff x="863227" y="2203556"/>
            <a:chExt cx="2198265" cy="1569086"/>
          </a:xfrm>
        </p:grpSpPr>
        <p:sp>
          <p:nvSpPr>
            <p:cNvPr id="340" name="TextBox 339">
              <a:extLst>
                <a:ext uri="{FF2B5EF4-FFF2-40B4-BE49-F238E27FC236}">
                  <a16:creationId xmlns:a16="http://schemas.microsoft.com/office/drawing/2014/main" id="{246A1BD9-59BD-467C-9A84-D6A5E4382773}"/>
                </a:ext>
              </a:extLst>
            </p:cNvPr>
            <p:cNvSpPr txBox="1"/>
            <p:nvPr/>
          </p:nvSpPr>
          <p:spPr>
            <a:xfrm>
              <a:off x="1427303" y="2203556"/>
              <a:ext cx="1594605" cy="738664"/>
            </a:xfrm>
            <a:prstGeom prst="rect">
              <a:avLst/>
            </a:prstGeom>
            <a:noFill/>
          </p:spPr>
          <p:txBody>
            <a:bodyPr wrap="square" lIns="0" tIns="0" rIns="0" bIns="0" rtlCol="0" anchor="t">
              <a:spAutoFit/>
            </a:bodyPr>
            <a:lstStyle/>
            <a:p>
              <a:pPr algn="r"/>
              <a:r>
                <a:rPr lang="en-US" sz="1600" b="1">
                  <a:solidFill>
                    <a:srgbClr val="002060"/>
                  </a:solidFill>
                  <a:latin typeface="Segoe UI"/>
                  <a:cs typeface="Segoe UI"/>
                </a:rPr>
                <a:t>AVERAGE RATING BY CATEGORY</a:t>
              </a:r>
              <a:endParaRPr lang="en-US"/>
            </a:p>
          </p:txBody>
        </p:sp>
        <p:sp>
          <p:nvSpPr>
            <p:cNvPr id="341" name="Rectangle 340">
              <a:extLst>
                <a:ext uri="{FF2B5EF4-FFF2-40B4-BE49-F238E27FC236}">
                  <a16:creationId xmlns:a16="http://schemas.microsoft.com/office/drawing/2014/main" id="{594EDD4C-FB3C-4D67-A0E0-448BE5307678}"/>
                </a:ext>
              </a:extLst>
            </p:cNvPr>
            <p:cNvSpPr/>
            <p:nvPr/>
          </p:nvSpPr>
          <p:spPr>
            <a:xfrm>
              <a:off x="863227" y="3033978"/>
              <a:ext cx="2198265" cy="738664"/>
            </a:xfrm>
            <a:prstGeom prst="rect">
              <a:avLst/>
            </a:prstGeom>
          </p:spPr>
          <p:txBody>
            <a:bodyPr wrap="square" lIns="0" tIns="0" rIns="0" bIns="0" anchor="t">
              <a:spAutoFit/>
            </a:bodyPr>
            <a:lstStyle/>
            <a:p>
              <a:pPr algn="r"/>
              <a:r>
                <a:rPr lang="en-US" sz="1600" i="1" dirty="0">
                  <a:solidFill>
                    <a:srgbClr val="002060"/>
                  </a:solidFill>
                  <a:latin typeface="+mj-lt"/>
                  <a:cs typeface="Segoe UI"/>
                </a:rPr>
                <a:t>Office Products – 4.31</a:t>
              </a:r>
            </a:p>
            <a:p>
              <a:pPr algn="r"/>
              <a:r>
                <a:rPr lang="en-US" sz="1600" i="1">
                  <a:solidFill>
                    <a:srgbClr val="002060"/>
                  </a:solidFill>
                  <a:latin typeface="Calibri Light"/>
                  <a:ea typeface="Calibri Light"/>
                  <a:cs typeface="Segoe UI"/>
                </a:rPr>
                <a:t>Toys &amp; Games – 4.3</a:t>
              </a:r>
            </a:p>
            <a:p>
              <a:pPr algn="r"/>
              <a:r>
                <a:rPr lang="en-US" sz="1600" i="1" dirty="0">
                  <a:solidFill>
                    <a:srgbClr val="002060"/>
                  </a:solidFill>
                  <a:latin typeface="Calibri Light"/>
                  <a:ea typeface="Calibri Light"/>
                  <a:cs typeface="Segoe UI"/>
                </a:rPr>
                <a:t>Home Improvement – 4.25</a:t>
              </a:r>
            </a:p>
          </p:txBody>
        </p:sp>
      </p:grpSp>
      <p:grpSp>
        <p:nvGrpSpPr>
          <p:cNvPr id="41" name="Group 40" descr="This image is an icon of three people interacting. ">
            <a:extLst>
              <a:ext uri="{FF2B5EF4-FFF2-40B4-BE49-F238E27FC236}">
                <a16:creationId xmlns:a16="http://schemas.microsoft.com/office/drawing/2014/main" id="{7095B44D-041E-4DC3-A3B8-C4DBA721F0CF}"/>
              </a:ext>
            </a:extLst>
          </p:cNvPr>
          <p:cNvGrpSpPr/>
          <p:nvPr/>
        </p:nvGrpSpPr>
        <p:grpSpPr>
          <a:xfrm>
            <a:off x="3119870" y="2997489"/>
            <a:ext cx="1397000" cy="1397000"/>
            <a:chOff x="3438525" y="2143125"/>
            <a:chExt cx="1397000" cy="1397000"/>
          </a:xfrm>
        </p:grpSpPr>
        <p:sp>
          <p:nvSpPr>
            <p:cNvPr id="33" name="Freeform 25">
              <a:extLst>
                <a:ext uri="{FF2B5EF4-FFF2-40B4-BE49-F238E27FC236}">
                  <a16:creationId xmlns:a16="http://schemas.microsoft.com/office/drawing/2014/main" id="{82A9CD09-E5BD-4051-A55B-752BE1EA490F}"/>
                </a:ext>
              </a:extLst>
            </p:cNvPr>
            <p:cNvSpPr>
              <a:spLocks/>
            </p:cNvSpPr>
            <p:nvPr/>
          </p:nvSpPr>
          <p:spPr bwMode="auto">
            <a:xfrm>
              <a:off x="3438525" y="2143125"/>
              <a:ext cx="1397000" cy="1397000"/>
            </a:xfrm>
            <a:custGeom>
              <a:avLst/>
              <a:gdLst>
                <a:gd name="T0" fmla="*/ 276 w 336"/>
                <a:gd name="T1" fmla="*/ 276 h 336"/>
                <a:gd name="T2" fmla="*/ 60 w 336"/>
                <a:gd name="T3" fmla="*/ 276 h 336"/>
                <a:gd name="T4" fmla="*/ 60 w 336"/>
                <a:gd name="T5" fmla="*/ 60 h 336"/>
                <a:gd name="T6" fmla="*/ 276 w 336"/>
                <a:gd name="T7" fmla="*/ 60 h 336"/>
                <a:gd name="T8" fmla="*/ 276 w 336"/>
                <a:gd name="T9" fmla="*/ 276 h 336"/>
              </a:gdLst>
              <a:ahLst/>
              <a:cxnLst>
                <a:cxn ang="0">
                  <a:pos x="T0" y="T1"/>
                </a:cxn>
                <a:cxn ang="0">
                  <a:pos x="T2" y="T3"/>
                </a:cxn>
                <a:cxn ang="0">
                  <a:pos x="T4" y="T5"/>
                </a:cxn>
                <a:cxn ang="0">
                  <a:pos x="T6" y="T7"/>
                </a:cxn>
                <a:cxn ang="0">
                  <a:pos x="T8" y="T9"/>
                </a:cxn>
              </a:cxnLst>
              <a:rect l="0" t="0" r="r" b="b"/>
              <a:pathLst>
                <a:path w="336" h="336">
                  <a:moveTo>
                    <a:pt x="276" y="276"/>
                  </a:moveTo>
                  <a:cubicBezTo>
                    <a:pt x="217" y="336"/>
                    <a:pt x="120" y="336"/>
                    <a:pt x="60" y="276"/>
                  </a:cubicBezTo>
                  <a:cubicBezTo>
                    <a:pt x="0" y="217"/>
                    <a:pt x="0" y="120"/>
                    <a:pt x="60" y="60"/>
                  </a:cubicBezTo>
                  <a:cubicBezTo>
                    <a:pt x="120" y="0"/>
                    <a:pt x="217" y="0"/>
                    <a:pt x="276" y="60"/>
                  </a:cubicBezTo>
                  <a:cubicBezTo>
                    <a:pt x="336" y="120"/>
                    <a:pt x="336" y="217"/>
                    <a:pt x="276" y="276"/>
                  </a:cubicBezTo>
                  <a:close/>
                </a:path>
              </a:pathLst>
            </a:cu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66" name="Group 165">
              <a:extLst>
                <a:ext uri="{FF2B5EF4-FFF2-40B4-BE49-F238E27FC236}">
                  <a16:creationId xmlns:a16="http://schemas.microsoft.com/office/drawing/2014/main" id="{F3A32F3A-3EA3-4F6F-905C-AE7E326402EF}"/>
                </a:ext>
              </a:extLst>
            </p:cNvPr>
            <p:cNvGrpSpPr/>
            <p:nvPr/>
          </p:nvGrpSpPr>
          <p:grpSpPr>
            <a:xfrm>
              <a:off x="3810316" y="2465099"/>
              <a:ext cx="613094" cy="674403"/>
              <a:chOff x="3398838" y="2895601"/>
              <a:chExt cx="346075" cy="346075"/>
            </a:xfrm>
          </p:grpSpPr>
          <p:sp>
            <p:nvSpPr>
              <p:cNvPr id="167" name="Freeform 49">
                <a:extLst>
                  <a:ext uri="{FF2B5EF4-FFF2-40B4-BE49-F238E27FC236}">
                    <a16:creationId xmlns:a16="http://schemas.microsoft.com/office/drawing/2014/main" id="{740B54FD-C512-4C4B-90F2-B8FE96027793}"/>
                  </a:ext>
                </a:extLst>
              </p:cNvPr>
              <p:cNvSpPr>
                <a:spLocks/>
              </p:cNvSpPr>
              <p:nvPr/>
            </p:nvSpPr>
            <p:spPr bwMode="auto">
              <a:xfrm>
                <a:off x="3398838"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8" name="Freeform 50">
                <a:extLst>
                  <a:ext uri="{FF2B5EF4-FFF2-40B4-BE49-F238E27FC236}">
                    <a16:creationId xmlns:a16="http://schemas.microsoft.com/office/drawing/2014/main" id="{4FDC5A8D-821C-42CD-8C45-FB309BF76A4B}"/>
                  </a:ext>
                </a:extLst>
              </p:cNvPr>
              <p:cNvSpPr>
                <a:spLocks/>
              </p:cNvSpPr>
              <p:nvPr/>
            </p:nvSpPr>
            <p:spPr bwMode="auto">
              <a:xfrm>
                <a:off x="3467101"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9" name="Oval 51">
                <a:extLst>
                  <a:ext uri="{FF2B5EF4-FFF2-40B4-BE49-F238E27FC236}">
                    <a16:creationId xmlns:a16="http://schemas.microsoft.com/office/drawing/2014/main" id="{627888DD-F7D4-4895-B336-F188BAF1D77E}"/>
                  </a:ext>
                </a:extLst>
              </p:cNvPr>
              <p:cNvSpPr>
                <a:spLocks noChangeArrowheads="1"/>
              </p:cNvSpPr>
              <p:nvPr/>
            </p:nvSpPr>
            <p:spPr bwMode="auto">
              <a:xfrm>
                <a:off x="3429001"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0" name="Freeform 52">
                <a:extLst>
                  <a:ext uri="{FF2B5EF4-FFF2-40B4-BE49-F238E27FC236}">
                    <a16:creationId xmlns:a16="http://schemas.microsoft.com/office/drawing/2014/main" id="{21C53BAF-A1BD-4D9D-8C56-C5A5E2964569}"/>
                  </a:ext>
                </a:extLst>
              </p:cNvPr>
              <p:cNvSpPr>
                <a:spLocks/>
              </p:cNvSpPr>
              <p:nvPr/>
            </p:nvSpPr>
            <p:spPr bwMode="auto">
              <a:xfrm>
                <a:off x="3429001"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1" name="Freeform 53">
                <a:extLst>
                  <a:ext uri="{FF2B5EF4-FFF2-40B4-BE49-F238E27FC236}">
                    <a16:creationId xmlns:a16="http://schemas.microsoft.com/office/drawing/2014/main" id="{B30A39F9-E915-4B71-94A4-3436CE4B9810}"/>
                  </a:ext>
                </a:extLst>
              </p:cNvPr>
              <p:cNvSpPr>
                <a:spLocks/>
              </p:cNvSpPr>
              <p:nvPr/>
            </p:nvSpPr>
            <p:spPr bwMode="auto">
              <a:xfrm>
                <a:off x="3594101"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2" name="Freeform 54">
                <a:extLst>
                  <a:ext uri="{FF2B5EF4-FFF2-40B4-BE49-F238E27FC236}">
                    <a16:creationId xmlns:a16="http://schemas.microsoft.com/office/drawing/2014/main" id="{92A91763-2FE9-4F49-81B3-F46A31888210}"/>
                  </a:ext>
                </a:extLst>
              </p:cNvPr>
              <p:cNvSpPr>
                <a:spLocks/>
              </p:cNvSpPr>
              <p:nvPr/>
            </p:nvSpPr>
            <p:spPr bwMode="auto">
              <a:xfrm>
                <a:off x="3662363"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3" name="Oval 55">
                <a:extLst>
                  <a:ext uri="{FF2B5EF4-FFF2-40B4-BE49-F238E27FC236}">
                    <a16:creationId xmlns:a16="http://schemas.microsoft.com/office/drawing/2014/main" id="{5D56157D-44A4-414B-A115-780567411345}"/>
                  </a:ext>
                </a:extLst>
              </p:cNvPr>
              <p:cNvSpPr>
                <a:spLocks noChangeArrowheads="1"/>
              </p:cNvSpPr>
              <p:nvPr/>
            </p:nvSpPr>
            <p:spPr bwMode="auto">
              <a:xfrm>
                <a:off x="3624263"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4" name="Freeform 56">
                <a:extLst>
                  <a:ext uri="{FF2B5EF4-FFF2-40B4-BE49-F238E27FC236}">
                    <a16:creationId xmlns:a16="http://schemas.microsoft.com/office/drawing/2014/main" id="{62DA9A80-F152-45F5-94C2-BB31EDA3C093}"/>
                  </a:ext>
                </a:extLst>
              </p:cNvPr>
              <p:cNvSpPr>
                <a:spLocks/>
              </p:cNvSpPr>
              <p:nvPr/>
            </p:nvSpPr>
            <p:spPr bwMode="auto">
              <a:xfrm>
                <a:off x="3624263"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5" name="Freeform 57">
                <a:extLst>
                  <a:ext uri="{FF2B5EF4-FFF2-40B4-BE49-F238E27FC236}">
                    <a16:creationId xmlns:a16="http://schemas.microsoft.com/office/drawing/2014/main" id="{003EFD2E-CF90-4AC0-BEC7-7BC68564812B}"/>
                  </a:ext>
                </a:extLst>
              </p:cNvPr>
              <p:cNvSpPr>
                <a:spLocks/>
              </p:cNvSpPr>
              <p:nvPr/>
            </p:nvSpPr>
            <p:spPr bwMode="auto">
              <a:xfrm>
                <a:off x="3497263" y="3181351"/>
                <a:ext cx="82550" cy="60325"/>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6" name="Freeform 58">
                <a:extLst>
                  <a:ext uri="{FF2B5EF4-FFF2-40B4-BE49-F238E27FC236}">
                    <a16:creationId xmlns:a16="http://schemas.microsoft.com/office/drawing/2014/main" id="{17D242C7-DED5-4760-974B-1C0C2CEDE00F}"/>
                  </a:ext>
                </a:extLst>
              </p:cNvPr>
              <p:cNvSpPr>
                <a:spLocks/>
              </p:cNvSpPr>
              <p:nvPr/>
            </p:nvSpPr>
            <p:spPr bwMode="auto">
              <a:xfrm>
                <a:off x="3563938" y="3181351"/>
                <a:ext cx="82550" cy="60325"/>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 name="Oval 59">
                <a:extLst>
                  <a:ext uri="{FF2B5EF4-FFF2-40B4-BE49-F238E27FC236}">
                    <a16:creationId xmlns:a16="http://schemas.microsoft.com/office/drawing/2014/main" id="{4029ED17-8FD3-4AF2-A688-F0EE0CED0B1E}"/>
                  </a:ext>
                </a:extLst>
              </p:cNvPr>
              <p:cNvSpPr>
                <a:spLocks noChangeArrowheads="1"/>
              </p:cNvSpPr>
              <p:nvPr/>
            </p:nvSpPr>
            <p:spPr bwMode="auto">
              <a:xfrm>
                <a:off x="3527426" y="3090864"/>
                <a:ext cx="88900"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 name="Freeform 60">
                <a:extLst>
                  <a:ext uri="{FF2B5EF4-FFF2-40B4-BE49-F238E27FC236}">
                    <a16:creationId xmlns:a16="http://schemas.microsoft.com/office/drawing/2014/main" id="{635ABD1D-573A-4AEB-BA17-43168A9B888A}"/>
                  </a:ext>
                </a:extLst>
              </p:cNvPr>
              <p:cNvSpPr>
                <a:spLocks/>
              </p:cNvSpPr>
              <p:nvPr/>
            </p:nvSpPr>
            <p:spPr bwMode="auto">
              <a:xfrm>
                <a:off x="3527426" y="3124201"/>
                <a:ext cx="88900" cy="15875"/>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 name="Line 61">
                <a:extLst>
                  <a:ext uri="{FF2B5EF4-FFF2-40B4-BE49-F238E27FC236}">
                    <a16:creationId xmlns:a16="http://schemas.microsoft.com/office/drawing/2014/main" id="{5DC54740-A0D8-4879-95BC-57FB1ACC3E3D}"/>
                  </a:ext>
                </a:extLst>
              </p:cNvPr>
              <p:cNvSpPr>
                <a:spLocks noChangeShapeType="1"/>
              </p:cNvSpPr>
              <p:nvPr/>
            </p:nvSpPr>
            <p:spPr bwMode="auto">
              <a:xfrm>
                <a:off x="34512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 name="Line 62">
                <a:extLst>
                  <a:ext uri="{FF2B5EF4-FFF2-40B4-BE49-F238E27FC236}">
                    <a16:creationId xmlns:a16="http://schemas.microsoft.com/office/drawing/2014/main" id="{E3DB3D49-FAF6-4080-AE40-81CF5899A3E2}"/>
                  </a:ext>
                </a:extLst>
              </p:cNvPr>
              <p:cNvSpPr>
                <a:spLocks noChangeShapeType="1"/>
              </p:cNvSpPr>
              <p:nvPr/>
            </p:nvSpPr>
            <p:spPr bwMode="auto">
              <a:xfrm flipH="1">
                <a:off x="36544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9" name="Group 38" descr="This image is an icon of three people interacting. ">
            <a:extLst>
              <a:ext uri="{FF2B5EF4-FFF2-40B4-BE49-F238E27FC236}">
                <a16:creationId xmlns:a16="http://schemas.microsoft.com/office/drawing/2014/main" id="{D7F5E6C2-3449-4D64-AEF0-8F9AE58743E4}"/>
              </a:ext>
            </a:extLst>
          </p:cNvPr>
          <p:cNvGrpSpPr/>
          <p:nvPr/>
        </p:nvGrpSpPr>
        <p:grpSpPr>
          <a:xfrm>
            <a:off x="7628948" y="3043670"/>
            <a:ext cx="1397000" cy="1397000"/>
            <a:chOff x="7356475" y="2143125"/>
            <a:chExt cx="1397000" cy="1397000"/>
          </a:xfrm>
        </p:grpSpPr>
        <p:sp>
          <p:nvSpPr>
            <p:cNvPr id="35" name="Freeform 27">
              <a:extLst>
                <a:ext uri="{FF2B5EF4-FFF2-40B4-BE49-F238E27FC236}">
                  <a16:creationId xmlns:a16="http://schemas.microsoft.com/office/drawing/2014/main" id="{AAE4382C-A236-4EFC-A5CF-301D418C624F}"/>
                </a:ext>
              </a:extLst>
            </p:cNvPr>
            <p:cNvSpPr>
              <a:spLocks/>
            </p:cNvSpPr>
            <p:nvPr/>
          </p:nvSpPr>
          <p:spPr bwMode="auto">
            <a:xfrm>
              <a:off x="7356475" y="2143125"/>
              <a:ext cx="1397000" cy="1397000"/>
            </a:xfrm>
            <a:custGeom>
              <a:avLst/>
              <a:gdLst>
                <a:gd name="T0" fmla="*/ 60 w 336"/>
                <a:gd name="T1" fmla="*/ 276 h 336"/>
                <a:gd name="T2" fmla="*/ 60 w 336"/>
                <a:gd name="T3" fmla="*/ 60 h 336"/>
                <a:gd name="T4" fmla="*/ 276 w 336"/>
                <a:gd name="T5" fmla="*/ 60 h 336"/>
                <a:gd name="T6" fmla="*/ 276 w 336"/>
                <a:gd name="T7" fmla="*/ 276 h 336"/>
                <a:gd name="T8" fmla="*/ 60 w 336"/>
                <a:gd name="T9" fmla="*/ 276 h 336"/>
              </a:gdLst>
              <a:ahLst/>
              <a:cxnLst>
                <a:cxn ang="0">
                  <a:pos x="T0" y="T1"/>
                </a:cxn>
                <a:cxn ang="0">
                  <a:pos x="T2" y="T3"/>
                </a:cxn>
                <a:cxn ang="0">
                  <a:pos x="T4" y="T5"/>
                </a:cxn>
                <a:cxn ang="0">
                  <a:pos x="T6" y="T7"/>
                </a:cxn>
                <a:cxn ang="0">
                  <a:pos x="T8" y="T9"/>
                </a:cxn>
              </a:cxnLst>
              <a:rect l="0" t="0" r="r" b="b"/>
              <a:pathLst>
                <a:path w="336" h="336">
                  <a:moveTo>
                    <a:pt x="60" y="276"/>
                  </a:moveTo>
                  <a:cubicBezTo>
                    <a:pt x="0" y="217"/>
                    <a:pt x="0" y="120"/>
                    <a:pt x="60" y="60"/>
                  </a:cubicBezTo>
                  <a:cubicBezTo>
                    <a:pt x="120" y="0"/>
                    <a:pt x="217" y="0"/>
                    <a:pt x="276" y="60"/>
                  </a:cubicBezTo>
                  <a:cubicBezTo>
                    <a:pt x="336" y="120"/>
                    <a:pt x="336" y="217"/>
                    <a:pt x="276" y="276"/>
                  </a:cubicBezTo>
                  <a:cubicBezTo>
                    <a:pt x="217" y="336"/>
                    <a:pt x="120" y="336"/>
                    <a:pt x="60" y="276"/>
                  </a:cubicBezTo>
                  <a:close/>
                </a:path>
              </a:pathLst>
            </a:cu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213" name="Group 212">
              <a:extLst>
                <a:ext uri="{FF2B5EF4-FFF2-40B4-BE49-F238E27FC236}">
                  <a16:creationId xmlns:a16="http://schemas.microsoft.com/office/drawing/2014/main" id="{84CDD73D-3AA4-4625-B9F5-1852145FC880}"/>
                </a:ext>
              </a:extLst>
            </p:cNvPr>
            <p:cNvGrpSpPr/>
            <p:nvPr/>
          </p:nvGrpSpPr>
          <p:grpSpPr>
            <a:xfrm>
              <a:off x="7748428" y="2465099"/>
              <a:ext cx="613094" cy="674403"/>
              <a:chOff x="3398838" y="2895601"/>
              <a:chExt cx="346075" cy="346075"/>
            </a:xfrm>
          </p:grpSpPr>
          <p:sp>
            <p:nvSpPr>
              <p:cNvPr id="214" name="Freeform 49">
                <a:extLst>
                  <a:ext uri="{FF2B5EF4-FFF2-40B4-BE49-F238E27FC236}">
                    <a16:creationId xmlns:a16="http://schemas.microsoft.com/office/drawing/2014/main" id="{ABF2711F-75A7-4B4A-BF02-2652927EB6DB}"/>
                  </a:ext>
                </a:extLst>
              </p:cNvPr>
              <p:cNvSpPr>
                <a:spLocks/>
              </p:cNvSpPr>
              <p:nvPr/>
            </p:nvSpPr>
            <p:spPr bwMode="auto">
              <a:xfrm>
                <a:off x="3398838"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5" name="Freeform 50">
                <a:extLst>
                  <a:ext uri="{FF2B5EF4-FFF2-40B4-BE49-F238E27FC236}">
                    <a16:creationId xmlns:a16="http://schemas.microsoft.com/office/drawing/2014/main" id="{82DE05A5-FAEC-4B16-BF1A-19901B942D35}"/>
                  </a:ext>
                </a:extLst>
              </p:cNvPr>
              <p:cNvSpPr>
                <a:spLocks/>
              </p:cNvSpPr>
              <p:nvPr/>
            </p:nvSpPr>
            <p:spPr bwMode="auto">
              <a:xfrm>
                <a:off x="3467101"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6" name="Oval 51">
                <a:extLst>
                  <a:ext uri="{FF2B5EF4-FFF2-40B4-BE49-F238E27FC236}">
                    <a16:creationId xmlns:a16="http://schemas.microsoft.com/office/drawing/2014/main" id="{0E0CD678-477B-451D-9104-A48469B3943C}"/>
                  </a:ext>
                </a:extLst>
              </p:cNvPr>
              <p:cNvSpPr>
                <a:spLocks noChangeArrowheads="1"/>
              </p:cNvSpPr>
              <p:nvPr/>
            </p:nvSpPr>
            <p:spPr bwMode="auto">
              <a:xfrm>
                <a:off x="3429001"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7" name="Freeform 52">
                <a:extLst>
                  <a:ext uri="{FF2B5EF4-FFF2-40B4-BE49-F238E27FC236}">
                    <a16:creationId xmlns:a16="http://schemas.microsoft.com/office/drawing/2014/main" id="{26FA0A70-D241-45F0-830E-0A67FE310BAF}"/>
                  </a:ext>
                </a:extLst>
              </p:cNvPr>
              <p:cNvSpPr>
                <a:spLocks/>
              </p:cNvSpPr>
              <p:nvPr/>
            </p:nvSpPr>
            <p:spPr bwMode="auto">
              <a:xfrm>
                <a:off x="3429001"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8" name="Freeform 53">
                <a:extLst>
                  <a:ext uri="{FF2B5EF4-FFF2-40B4-BE49-F238E27FC236}">
                    <a16:creationId xmlns:a16="http://schemas.microsoft.com/office/drawing/2014/main" id="{A59E8B52-245F-4ACF-8281-9CF552059B59}"/>
                  </a:ext>
                </a:extLst>
              </p:cNvPr>
              <p:cNvSpPr>
                <a:spLocks/>
              </p:cNvSpPr>
              <p:nvPr/>
            </p:nvSpPr>
            <p:spPr bwMode="auto">
              <a:xfrm>
                <a:off x="3594101"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9" name="Freeform 54">
                <a:extLst>
                  <a:ext uri="{FF2B5EF4-FFF2-40B4-BE49-F238E27FC236}">
                    <a16:creationId xmlns:a16="http://schemas.microsoft.com/office/drawing/2014/main" id="{899BF9CE-E77F-4F48-9450-66E3BECCB68B}"/>
                  </a:ext>
                </a:extLst>
              </p:cNvPr>
              <p:cNvSpPr>
                <a:spLocks/>
              </p:cNvSpPr>
              <p:nvPr/>
            </p:nvSpPr>
            <p:spPr bwMode="auto">
              <a:xfrm>
                <a:off x="3662363"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0" name="Oval 55">
                <a:extLst>
                  <a:ext uri="{FF2B5EF4-FFF2-40B4-BE49-F238E27FC236}">
                    <a16:creationId xmlns:a16="http://schemas.microsoft.com/office/drawing/2014/main" id="{4BEF1ED3-5C78-40B2-8A93-4068B9D51806}"/>
                  </a:ext>
                </a:extLst>
              </p:cNvPr>
              <p:cNvSpPr>
                <a:spLocks noChangeArrowheads="1"/>
              </p:cNvSpPr>
              <p:nvPr/>
            </p:nvSpPr>
            <p:spPr bwMode="auto">
              <a:xfrm>
                <a:off x="3624263"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1" name="Freeform 56">
                <a:extLst>
                  <a:ext uri="{FF2B5EF4-FFF2-40B4-BE49-F238E27FC236}">
                    <a16:creationId xmlns:a16="http://schemas.microsoft.com/office/drawing/2014/main" id="{A2AAED8D-F9E0-4ECB-9AB3-CBBAFB83B1AF}"/>
                  </a:ext>
                </a:extLst>
              </p:cNvPr>
              <p:cNvSpPr>
                <a:spLocks/>
              </p:cNvSpPr>
              <p:nvPr/>
            </p:nvSpPr>
            <p:spPr bwMode="auto">
              <a:xfrm>
                <a:off x="3624263"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2" name="Freeform 57">
                <a:extLst>
                  <a:ext uri="{FF2B5EF4-FFF2-40B4-BE49-F238E27FC236}">
                    <a16:creationId xmlns:a16="http://schemas.microsoft.com/office/drawing/2014/main" id="{6002DB15-DE43-4C77-9619-8D419321F2E7}"/>
                  </a:ext>
                </a:extLst>
              </p:cNvPr>
              <p:cNvSpPr>
                <a:spLocks/>
              </p:cNvSpPr>
              <p:nvPr/>
            </p:nvSpPr>
            <p:spPr bwMode="auto">
              <a:xfrm>
                <a:off x="3497263" y="3181351"/>
                <a:ext cx="82550" cy="60325"/>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3" name="Freeform 58">
                <a:extLst>
                  <a:ext uri="{FF2B5EF4-FFF2-40B4-BE49-F238E27FC236}">
                    <a16:creationId xmlns:a16="http://schemas.microsoft.com/office/drawing/2014/main" id="{96593802-B775-42A3-AF14-F045D7024BCC}"/>
                  </a:ext>
                </a:extLst>
              </p:cNvPr>
              <p:cNvSpPr>
                <a:spLocks/>
              </p:cNvSpPr>
              <p:nvPr/>
            </p:nvSpPr>
            <p:spPr bwMode="auto">
              <a:xfrm>
                <a:off x="3563938" y="3181351"/>
                <a:ext cx="82550" cy="60325"/>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4" name="Oval 59">
                <a:extLst>
                  <a:ext uri="{FF2B5EF4-FFF2-40B4-BE49-F238E27FC236}">
                    <a16:creationId xmlns:a16="http://schemas.microsoft.com/office/drawing/2014/main" id="{E9093A9B-C057-4965-9778-D32C3435BAC3}"/>
                  </a:ext>
                </a:extLst>
              </p:cNvPr>
              <p:cNvSpPr>
                <a:spLocks noChangeArrowheads="1"/>
              </p:cNvSpPr>
              <p:nvPr/>
            </p:nvSpPr>
            <p:spPr bwMode="auto">
              <a:xfrm>
                <a:off x="3527426" y="3090864"/>
                <a:ext cx="88900"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5" name="Freeform 60">
                <a:extLst>
                  <a:ext uri="{FF2B5EF4-FFF2-40B4-BE49-F238E27FC236}">
                    <a16:creationId xmlns:a16="http://schemas.microsoft.com/office/drawing/2014/main" id="{25E38B6F-D336-4A2F-AB1E-5483A67114A8}"/>
                  </a:ext>
                </a:extLst>
              </p:cNvPr>
              <p:cNvSpPr>
                <a:spLocks/>
              </p:cNvSpPr>
              <p:nvPr/>
            </p:nvSpPr>
            <p:spPr bwMode="auto">
              <a:xfrm>
                <a:off x="3527426" y="3124201"/>
                <a:ext cx="88900" cy="15875"/>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6" name="Line 61">
                <a:extLst>
                  <a:ext uri="{FF2B5EF4-FFF2-40B4-BE49-F238E27FC236}">
                    <a16:creationId xmlns:a16="http://schemas.microsoft.com/office/drawing/2014/main" id="{C97F06C5-8609-4F4A-94C8-8D52F4857B8C}"/>
                  </a:ext>
                </a:extLst>
              </p:cNvPr>
              <p:cNvSpPr>
                <a:spLocks noChangeShapeType="1"/>
              </p:cNvSpPr>
              <p:nvPr/>
            </p:nvSpPr>
            <p:spPr bwMode="auto">
              <a:xfrm>
                <a:off x="34512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7" name="Line 62">
                <a:extLst>
                  <a:ext uri="{FF2B5EF4-FFF2-40B4-BE49-F238E27FC236}">
                    <a16:creationId xmlns:a16="http://schemas.microsoft.com/office/drawing/2014/main" id="{7A7E2673-DEC0-43F1-9033-64A7A4DA55B2}"/>
                  </a:ext>
                </a:extLst>
              </p:cNvPr>
              <p:cNvSpPr>
                <a:spLocks noChangeShapeType="1"/>
              </p:cNvSpPr>
              <p:nvPr/>
            </p:nvSpPr>
            <p:spPr bwMode="auto">
              <a:xfrm flipH="1">
                <a:off x="36544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36" name="Group 335">
            <a:extLst>
              <a:ext uri="{FF2B5EF4-FFF2-40B4-BE49-F238E27FC236}">
                <a16:creationId xmlns:a16="http://schemas.microsoft.com/office/drawing/2014/main" id="{28F9A76E-D468-407E-9575-CEACF4453F35}"/>
              </a:ext>
              <a:ext uri="{C183D7F6-B498-43B3-948B-1728B52AA6E4}">
                <adec:decorative xmlns:adec="http://schemas.microsoft.com/office/drawing/2017/decorative" val="1"/>
              </a:ext>
            </a:extLst>
          </p:cNvPr>
          <p:cNvGrpSpPr/>
          <p:nvPr/>
        </p:nvGrpSpPr>
        <p:grpSpPr>
          <a:xfrm>
            <a:off x="9269463" y="2995244"/>
            <a:ext cx="1965008" cy="1815307"/>
            <a:chOff x="9663801" y="4157408"/>
            <a:chExt cx="2131107" cy="1815307"/>
          </a:xfrm>
        </p:grpSpPr>
        <p:sp>
          <p:nvSpPr>
            <p:cNvPr id="337" name="TextBox 336">
              <a:extLst>
                <a:ext uri="{FF2B5EF4-FFF2-40B4-BE49-F238E27FC236}">
                  <a16:creationId xmlns:a16="http://schemas.microsoft.com/office/drawing/2014/main" id="{3380BC47-47FB-44F3-9E0B-80B83E426031}"/>
                </a:ext>
              </a:extLst>
            </p:cNvPr>
            <p:cNvSpPr txBox="1"/>
            <p:nvPr/>
          </p:nvSpPr>
          <p:spPr>
            <a:xfrm>
              <a:off x="9700605" y="4157408"/>
              <a:ext cx="2094303" cy="738664"/>
            </a:xfrm>
            <a:prstGeom prst="rect">
              <a:avLst/>
            </a:prstGeom>
            <a:noFill/>
          </p:spPr>
          <p:txBody>
            <a:bodyPr wrap="square" lIns="0" tIns="0" rIns="0" bIns="0" rtlCol="0" anchor="t">
              <a:spAutoFit/>
            </a:bodyPr>
            <a:lstStyle/>
            <a:p>
              <a:r>
                <a:rPr lang="en-US" sz="1600" b="1" dirty="0">
                  <a:solidFill>
                    <a:srgbClr val="002060"/>
                  </a:solidFill>
                  <a:latin typeface="Segoe UI"/>
                  <a:cs typeface="Segoe UI"/>
                </a:rPr>
                <a:t>AVERAGE RATING BY DISCOUNTED PRICE</a:t>
              </a:r>
              <a:endParaRPr lang="en-US" dirty="0"/>
            </a:p>
          </p:txBody>
        </p:sp>
        <p:sp>
          <p:nvSpPr>
            <p:cNvPr id="338" name="Rectangle 337">
              <a:extLst>
                <a:ext uri="{FF2B5EF4-FFF2-40B4-BE49-F238E27FC236}">
                  <a16:creationId xmlns:a16="http://schemas.microsoft.com/office/drawing/2014/main" id="{9DE6A47E-C4CC-416D-9C28-3273394521C8}"/>
                </a:ext>
              </a:extLst>
            </p:cNvPr>
            <p:cNvSpPr/>
            <p:nvPr/>
          </p:nvSpPr>
          <p:spPr>
            <a:xfrm>
              <a:off x="9663801" y="4987830"/>
              <a:ext cx="2126499" cy="984885"/>
            </a:xfrm>
            <a:prstGeom prst="rect">
              <a:avLst/>
            </a:prstGeom>
          </p:spPr>
          <p:txBody>
            <a:bodyPr wrap="square" lIns="0" tIns="0" rIns="0" bIns="0" anchor="t">
              <a:spAutoFit/>
            </a:bodyPr>
            <a:lstStyle/>
            <a:p>
              <a:r>
                <a:rPr lang="en-US" sz="1600" i="1">
                  <a:solidFill>
                    <a:srgbClr val="002060"/>
                  </a:solidFill>
                  <a:latin typeface="+mj-lt"/>
                  <a:cs typeface="Segoe UI"/>
                </a:rPr>
                <a:t>$100+ - 4.18</a:t>
              </a:r>
            </a:p>
            <a:p>
              <a:r>
                <a:rPr lang="en-US" sz="1600" i="1">
                  <a:solidFill>
                    <a:srgbClr val="002060"/>
                  </a:solidFill>
                  <a:latin typeface="Calibri Light"/>
                  <a:ea typeface="Calibri Light"/>
                  <a:cs typeface="Segoe UI"/>
                </a:rPr>
                <a:t>$50-100 – 4.16</a:t>
              </a:r>
            </a:p>
            <a:p>
              <a:r>
                <a:rPr lang="en-US" sz="1600" i="1">
                  <a:solidFill>
                    <a:srgbClr val="002060"/>
                  </a:solidFill>
                  <a:latin typeface="Calibri Light"/>
                  <a:ea typeface="Calibri Light"/>
                  <a:cs typeface="Segoe UI"/>
                </a:rPr>
                <a:t>$0-25 – 4.08</a:t>
              </a:r>
            </a:p>
            <a:p>
              <a:r>
                <a:rPr lang="en-US" sz="1600" i="1" dirty="0">
                  <a:solidFill>
                    <a:srgbClr val="002060"/>
                  </a:solidFill>
                  <a:latin typeface="Calibri Light"/>
                  <a:ea typeface="Calibri Light"/>
                  <a:cs typeface="Segoe UI"/>
                </a:rPr>
                <a:t>$25-50 – 4.08</a:t>
              </a:r>
            </a:p>
          </p:txBody>
        </p:sp>
      </p:grpSp>
      <p:grpSp>
        <p:nvGrpSpPr>
          <p:cNvPr id="342" name="Group 341">
            <a:extLst>
              <a:ext uri="{FF2B5EF4-FFF2-40B4-BE49-F238E27FC236}">
                <a16:creationId xmlns:a16="http://schemas.microsoft.com/office/drawing/2014/main" id="{6ADA542D-B2D5-4962-8376-A598260BA8B9}"/>
              </a:ext>
              <a:ext uri="{C183D7F6-B498-43B3-948B-1728B52AA6E4}">
                <adec:decorative xmlns:adec="http://schemas.microsoft.com/office/drawing/2017/decorative" val="1"/>
              </a:ext>
            </a:extLst>
          </p:cNvPr>
          <p:cNvGrpSpPr/>
          <p:nvPr/>
        </p:nvGrpSpPr>
        <p:grpSpPr>
          <a:xfrm>
            <a:off x="4610" y="4889720"/>
            <a:ext cx="2523309" cy="1536870"/>
            <a:chOff x="9419587" y="4157408"/>
            <a:chExt cx="2013702" cy="1560213"/>
          </a:xfrm>
        </p:grpSpPr>
        <p:sp>
          <p:nvSpPr>
            <p:cNvPr id="343" name="TextBox 342">
              <a:extLst>
                <a:ext uri="{FF2B5EF4-FFF2-40B4-BE49-F238E27FC236}">
                  <a16:creationId xmlns:a16="http://schemas.microsoft.com/office/drawing/2014/main" id="{36571B2F-0463-48D1-8CC7-EA6BC8F3FB67}"/>
                </a:ext>
              </a:extLst>
            </p:cNvPr>
            <p:cNvSpPr txBox="1"/>
            <p:nvPr/>
          </p:nvSpPr>
          <p:spPr>
            <a:xfrm>
              <a:off x="9979655" y="4157408"/>
              <a:ext cx="1450348" cy="1231106"/>
            </a:xfrm>
            <a:prstGeom prst="rect">
              <a:avLst/>
            </a:prstGeom>
            <a:noFill/>
          </p:spPr>
          <p:txBody>
            <a:bodyPr wrap="square" lIns="0" tIns="0" rIns="0" bIns="0" rtlCol="0" anchor="t">
              <a:spAutoFit/>
            </a:bodyPr>
            <a:lstStyle/>
            <a:p>
              <a:pPr algn="r"/>
              <a:r>
                <a:rPr lang="en-US" sz="1600" b="1" dirty="0">
                  <a:solidFill>
                    <a:srgbClr val="002060"/>
                  </a:solidFill>
                  <a:latin typeface="Segoe UI"/>
                  <a:cs typeface="Segoe UI"/>
                </a:rPr>
                <a:t>AVERAGE PRICE DISCOUNT BY CATEGORY</a:t>
              </a:r>
              <a:endParaRPr lang="en-US" dirty="0"/>
            </a:p>
          </p:txBody>
        </p:sp>
        <p:sp>
          <p:nvSpPr>
            <p:cNvPr id="344" name="Rectangle 343">
              <a:extLst>
                <a:ext uri="{FF2B5EF4-FFF2-40B4-BE49-F238E27FC236}">
                  <a16:creationId xmlns:a16="http://schemas.microsoft.com/office/drawing/2014/main" id="{2BA0C149-973C-4722-BF48-FF9DE9B8BC55}"/>
                </a:ext>
              </a:extLst>
            </p:cNvPr>
            <p:cNvSpPr/>
            <p:nvPr/>
          </p:nvSpPr>
          <p:spPr>
            <a:xfrm>
              <a:off x="9419587" y="4967738"/>
              <a:ext cx="2013702" cy="749883"/>
            </a:xfrm>
            <a:prstGeom prst="rect">
              <a:avLst/>
            </a:prstGeom>
          </p:spPr>
          <p:txBody>
            <a:bodyPr wrap="square" lIns="0" tIns="0" rIns="0" bIns="0" anchor="t">
              <a:spAutoFit/>
            </a:bodyPr>
            <a:lstStyle/>
            <a:p>
              <a:pPr algn="r"/>
              <a:r>
                <a:rPr lang="en-US" sz="1600" i="1" dirty="0">
                  <a:solidFill>
                    <a:srgbClr val="002060"/>
                  </a:solidFill>
                  <a:latin typeface="+mj-lt"/>
                  <a:cs typeface="Segoe UI"/>
                </a:rPr>
                <a:t>Home Improvement – 57.5%</a:t>
              </a:r>
            </a:p>
            <a:p>
              <a:pPr algn="r"/>
              <a:r>
                <a:rPr lang="en-US" sz="1600" i="1" dirty="0">
                  <a:solidFill>
                    <a:srgbClr val="002060"/>
                  </a:solidFill>
                  <a:latin typeface="Calibri Light"/>
                  <a:ea typeface="Calibri Light"/>
                  <a:cs typeface="Segoe UI"/>
                </a:rPr>
                <a:t>Computers &amp; Acc. - 53.9%</a:t>
              </a:r>
            </a:p>
            <a:p>
              <a:pPr algn="r"/>
              <a:r>
                <a:rPr lang="en-US" sz="1600" i="1" dirty="0">
                  <a:solidFill>
                    <a:srgbClr val="002060"/>
                  </a:solidFill>
                  <a:latin typeface="Calibri Light"/>
                  <a:ea typeface="Calibri Light"/>
                  <a:cs typeface="Segoe UI"/>
                </a:rPr>
                <a:t>Health &amp; Personal Care – 53%</a:t>
              </a:r>
            </a:p>
          </p:txBody>
        </p:sp>
      </p:grpSp>
      <p:grpSp>
        <p:nvGrpSpPr>
          <p:cNvPr id="42" name="Group 41" descr="This image is an icon of three people and a globe. ">
            <a:extLst>
              <a:ext uri="{FF2B5EF4-FFF2-40B4-BE49-F238E27FC236}">
                <a16:creationId xmlns:a16="http://schemas.microsoft.com/office/drawing/2014/main" id="{0F9B9E83-7B40-4A58-B9B6-072ADD8AF2AD}"/>
              </a:ext>
            </a:extLst>
          </p:cNvPr>
          <p:cNvGrpSpPr/>
          <p:nvPr/>
        </p:nvGrpSpPr>
        <p:grpSpPr>
          <a:xfrm>
            <a:off x="2702028" y="4993698"/>
            <a:ext cx="1271588" cy="1273175"/>
            <a:chOff x="2690812" y="4162425"/>
            <a:chExt cx="1271588" cy="1273175"/>
          </a:xfrm>
        </p:grpSpPr>
        <p:sp>
          <p:nvSpPr>
            <p:cNvPr id="32" name="Oval 24">
              <a:extLst>
                <a:ext uri="{FF2B5EF4-FFF2-40B4-BE49-F238E27FC236}">
                  <a16:creationId xmlns:a16="http://schemas.microsoft.com/office/drawing/2014/main" id="{16A34343-0998-42BB-80E4-28FB10F8BF29}"/>
                </a:ext>
              </a:extLst>
            </p:cNvPr>
            <p:cNvSpPr>
              <a:spLocks noChangeArrowheads="1"/>
            </p:cNvSpPr>
            <p:nvPr/>
          </p:nvSpPr>
          <p:spPr bwMode="auto">
            <a:xfrm>
              <a:off x="2690812" y="4162425"/>
              <a:ext cx="1271588" cy="1273175"/>
            </a:xfrm>
            <a:prstGeom prst="ellipse">
              <a:avLst/>
            </a:pr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91" name="Group 190">
              <a:extLst>
                <a:ext uri="{FF2B5EF4-FFF2-40B4-BE49-F238E27FC236}">
                  <a16:creationId xmlns:a16="http://schemas.microsoft.com/office/drawing/2014/main" id="{6EF0E095-962C-4FF0-89AE-50E91D8B01BD}"/>
                </a:ext>
              </a:extLst>
            </p:cNvPr>
            <p:cNvGrpSpPr/>
            <p:nvPr/>
          </p:nvGrpSpPr>
          <p:grpSpPr>
            <a:xfrm>
              <a:off x="3011359" y="4426329"/>
              <a:ext cx="610282" cy="674403"/>
              <a:chOff x="4841875" y="2895601"/>
              <a:chExt cx="344488" cy="346075"/>
            </a:xfrm>
          </p:grpSpPr>
          <p:sp>
            <p:nvSpPr>
              <p:cNvPr id="192" name="Freeform 258">
                <a:extLst>
                  <a:ext uri="{FF2B5EF4-FFF2-40B4-BE49-F238E27FC236}">
                    <a16:creationId xmlns:a16="http://schemas.microsoft.com/office/drawing/2014/main" id="{6406E6B6-1167-46C8-948E-C5EF17DA0E44}"/>
                  </a:ext>
                </a:extLst>
              </p:cNvPr>
              <p:cNvSpPr>
                <a:spLocks/>
              </p:cNvSpPr>
              <p:nvPr/>
            </p:nvSpPr>
            <p:spPr bwMode="auto">
              <a:xfrm>
                <a:off x="4916488" y="2895601"/>
                <a:ext cx="195263" cy="195263"/>
              </a:xfrm>
              <a:custGeom>
                <a:avLst/>
                <a:gdLst>
                  <a:gd name="T0" fmla="*/ 52 w 52"/>
                  <a:gd name="T1" fmla="*/ 26 h 52"/>
                  <a:gd name="T2" fmla="*/ 26 w 52"/>
                  <a:gd name="T3" fmla="*/ 52 h 52"/>
                  <a:gd name="T4" fmla="*/ 0 w 52"/>
                  <a:gd name="T5" fmla="*/ 25 h 52"/>
                  <a:gd name="T6" fmla="*/ 25 w 52"/>
                  <a:gd name="T7" fmla="*/ 0 h 52"/>
                  <a:gd name="T8" fmla="*/ 26 w 52"/>
                  <a:gd name="T9" fmla="*/ 0 h 52"/>
                  <a:gd name="T10" fmla="*/ 52 w 52"/>
                  <a:gd name="T11" fmla="*/ 26 h 52"/>
                </a:gdLst>
                <a:ahLst/>
                <a:cxnLst>
                  <a:cxn ang="0">
                    <a:pos x="T0" y="T1"/>
                  </a:cxn>
                  <a:cxn ang="0">
                    <a:pos x="T2" y="T3"/>
                  </a:cxn>
                  <a:cxn ang="0">
                    <a:pos x="T4" y="T5"/>
                  </a:cxn>
                  <a:cxn ang="0">
                    <a:pos x="T6" y="T7"/>
                  </a:cxn>
                  <a:cxn ang="0">
                    <a:pos x="T8" y="T9"/>
                  </a:cxn>
                  <a:cxn ang="0">
                    <a:pos x="T10" y="T11"/>
                  </a:cxn>
                </a:cxnLst>
                <a:rect l="0" t="0" r="r" b="b"/>
                <a:pathLst>
                  <a:path w="52" h="52">
                    <a:moveTo>
                      <a:pt x="52" y="26"/>
                    </a:moveTo>
                    <a:cubicBezTo>
                      <a:pt x="52" y="40"/>
                      <a:pt x="40" y="52"/>
                      <a:pt x="26" y="52"/>
                    </a:cubicBezTo>
                    <a:cubicBezTo>
                      <a:pt x="12" y="52"/>
                      <a:pt x="0" y="40"/>
                      <a:pt x="0" y="25"/>
                    </a:cubicBezTo>
                    <a:cubicBezTo>
                      <a:pt x="0" y="11"/>
                      <a:pt x="11" y="1"/>
                      <a:pt x="25" y="0"/>
                    </a:cubicBezTo>
                    <a:cubicBezTo>
                      <a:pt x="25" y="0"/>
                      <a:pt x="26" y="0"/>
                      <a:pt x="26" y="0"/>
                    </a:cubicBezTo>
                    <a:cubicBezTo>
                      <a:pt x="40" y="0"/>
                      <a:pt x="52" y="11"/>
                      <a:pt x="52" y="26"/>
                    </a:cubicBezTo>
                    <a:close/>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3" name="Freeform 259">
                <a:extLst>
                  <a:ext uri="{FF2B5EF4-FFF2-40B4-BE49-F238E27FC236}">
                    <a16:creationId xmlns:a16="http://schemas.microsoft.com/office/drawing/2014/main" id="{72ECCE91-FE4E-4D18-8094-A898EA086327}"/>
                  </a:ext>
                </a:extLst>
              </p:cNvPr>
              <p:cNvSpPr>
                <a:spLocks/>
              </p:cNvSpPr>
              <p:nvPr/>
            </p:nvSpPr>
            <p:spPr bwMode="auto">
              <a:xfrm>
                <a:off x="4957763" y="2895601"/>
                <a:ext cx="52388" cy="195263"/>
              </a:xfrm>
              <a:custGeom>
                <a:avLst/>
                <a:gdLst>
                  <a:gd name="T0" fmla="*/ 14 w 14"/>
                  <a:gd name="T1" fmla="*/ 0 h 52"/>
                  <a:gd name="T2" fmla="*/ 14 w 14"/>
                  <a:gd name="T3" fmla="*/ 52 h 52"/>
                </a:gdLst>
                <a:ahLst/>
                <a:cxnLst>
                  <a:cxn ang="0">
                    <a:pos x="T0" y="T1"/>
                  </a:cxn>
                  <a:cxn ang="0">
                    <a:pos x="T2" y="T3"/>
                  </a:cxn>
                </a:cxnLst>
                <a:rect l="0" t="0" r="r" b="b"/>
                <a:pathLst>
                  <a:path w="14" h="52">
                    <a:moveTo>
                      <a:pt x="14" y="0"/>
                    </a:moveTo>
                    <a:cubicBezTo>
                      <a:pt x="0" y="15"/>
                      <a:pt x="0" y="34"/>
                      <a:pt x="14"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4" name="Freeform 260">
                <a:extLst>
                  <a:ext uri="{FF2B5EF4-FFF2-40B4-BE49-F238E27FC236}">
                    <a16:creationId xmlns:a16="http://schemas.microsoft.com/office/drawing/2014/main" id="{3548F75A-EA11-4316-A1F6-0CAEB67876FF}"/>
                  </a:ext>
                </a:extLst>
              </p:cNvPr>
              <p:cNvSpPr>
                <a:spLocks/>
              </p:cNvSpPr>
              <p:nvPr/>
            </p:nvSpPr>
            <p:spPr bwMode="auto">
              <a:xfrm>
                <a:off x="5018088" y="2895601"/>
                <a:ext cx="52388" cy="195263"/>
              </a:xfrm>
              <a:custGeom>
                <a:avLst/>
                <a:gdLst>
                  <a:gd name="T0" fmla="*/ 0 w 14"/>
                  <a:gd name="T1" fmla="*/ 0 h 52"/>
                  <a:gd name="T2" fmla="*/ 0 w 14"/>
                  <a:gd name="T3" fmla="*/ 52 h 52"/>
                </a:gdLst>
                <a:ahLst/>
                <a:cxnLst>
                  <a:cxn ang="0">
                    <a:pos x="T0" y="T1"/>
                  </a:cxn>
                  <a:cxn ang="0">
                    <a:pos x="T2" y="T3"/>
                  </a:cxn>
                </a:cxnLst>
                <a:rect l="0" t="0" r="r" b="b"/>
                <a:pathLst>
                  <a:path w="14" h="52">
                    <a:moveTo>
                      <a:pt x="0" y="0"/>
                    </a:moveTo>
                    <a:cubicBezTo>
                      <a:pt x="14" y="15"/>
                      <a:pt x="14" y="34"/>
                      <a:pt x="0"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5" name="Line 261">
                <a:extLst>
                  <a:ext uri="{FF2B5EF4-FFF2-40B4-BE49-F238E27FC236}">
                    <a16:creationId xmlns:a16="http://schemas.microsoft.com/office/drawing/2014/main" id="{5124F4E9-141F-499A-8EEC-1241D51B25CD}"/>
                  </a:ext>
                </a:extLst>
              </p:cNvPr>
              <p:cNvSpPr>
                <a:spLocks noChangeShapeType="1"/>
              </p:cNvSpPr>
              <p:nvPr/>
            </p:nvSpPr>
            <p:spPr bwMode="auto">
              <a:xfrm>
                <a:off x="4932363" y="3044826"/>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6" name="Line 262">
                <a:extLst>
                  <a:ext uri="{FF2B5EF4-FFF2-40B4-BE49-F238E27FC236}">
                    <a16:creationId xmlns:a16="http://schemas.microsoft.com/office/drawing/2014/main" id="{F8299F61-1975-4EE9-BAB2-3CE9A446F738}"/>
                  </a:ext>
                </a:extLst>
              </p:cNvPr>
              <p:cNvSpPr>
                <a:spLocks noChangeShapeType="1"/>
              </p:cNvSpPr>
              <p:nvPr/>
            </p:nvSpPr>
            <p:spPr bwMode="auto">
              <a:xfrm>
                <a:off x="4932363" y="2940051"/>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7" name="Line 263">
                <a:extLst>
                  <a:ext uri="{FF2B5EF4-FFF2-40B4-BE49-F238E27FC236}">
                    <a16:creationId xmlns:a16="http://schemas.microsoft.com/office/drawing/2014/main" id="{21DCC590-EB7E-4BE9-BE74-8FD7163D4D78}"/>
                  </a:ext>
                </a:extLst>
              </p:cNvPr>
              <p:cNvSpPr>
                <a:spLocks noChangeShapeType="1"/>
              </p:cNvSpPr>
              <p:nvPr/>
            </p:nvSpPr>
            <p:spPr bwMode="auto">
              <a:xfrm>
                <a:off x="4916488" y="2992438"/>
                <a:ext cx="195263"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8" name="Oval 264">
                <a:extLst>
                  <a:ext uri="{FF2B5EF4-FFF2-40B4-BE49-F238E27FC236}">
                    <a16:creationId xmlns:a16="http://schemas.microsoft.com/office/drawing/2014/main" id="{9DD4333D-6A4C-43A4-873D-73945A8A372F}"/>
                  </a:ext>
                </a:extLst>
              </p:cNvPr>
              <p:cNvSpPr>
                <a:spLocks noChangeArrowheads="1"/>
              </p:cNvSpPr>
              <p:nvPr/>
            </p:nvSpPr>
            <p:spPr bwMode="auto">
              <a:xfrm>
                <a:off x="4864100"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9" name="Oval 265">
                <a:extLst>
                  <a:ext uri="{FF2B5EF4-FFF2-40B4-BE49-F238E27FC236}">
                    <a16:creationId xmlns:a16="http://schemas.microsoft.com/office/drawing/2014/main" id="{4BE9E84A-E911-4211-BBA2-3D0BE587575E}"/>
                  </a:ext>
                </a:extLst>
              </p:cNvPr>
              <p:cNvSpPr>
                <a:spLocks noChangeArrowheads="1"/>
              </p:cNvSpPr>
              <p:nvPr/>
            </p:nvSpPr>
            <p:spPr bwMode="auto">
              <a:xfrm>
                <a:off x="4976813"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Oval 266">
                <a:extLst>
                  <a:ext uri="{FF2B5EF4-FFF2-40B4-BE49-F238E27FC236}">
                    <a16:creationId xmlns:a16="http://schemas.microsoft.com/office/drawing/2014/main" id="{0ECA1A96-AB7F-46A0-88B5-FCD88859225E}"/>
                  </a:ext>
                </a:extLst>
              </p:cNvPr>
              <p:cNvSpPr>
                <a:spLocks noChangeArrowheads="1"/>
              </p:cNvSpPr>
              <p:nvPr/>
            </p:nvSpPr>
            <p:spPr bwMode="auto">
              <a:xfrm>
                <a:off x="5089525"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1" name="Freeform 267">
                <a:extLst>
                  <a:ext uri="{FF2B5EF4-FFF2-40B4-BE49-F238E27FC236}">
                    <a16:creationId xmlns:a16="http://schemas.microsoft.com/office/drawing/2014/main" id="{75E1735F-98B1-4E7B-BDDC-FE64527C3B9F}"/>
                  </a:ext>
                </a:extLst>
              </p:cNvPr>
              <p:cNvSpPr>
                <a:spLocks/>
              </p:cNvSpPr>
              <p:nvPr/>
            </p:nvSpPr>
            <p:spPr bwMode="auto">
              <a:xfrm>
                <a:off x="4841875" y="3181351"/>
                <a:ext cx="344488" cy="60325"/>
              </a:xfrm>
              <a:custGeom>
                <a:avLst/>
                <a:gdLst>
                  <a:gd name="T0" fmla="*/ 76 w 92"/>
                  <a:gd name="T1" fmla="*/ 0 h 16"/>
                  <a:gd name="T2" fmla="*/ 61 w 92"/>
                  <a:gd name="T3" fmla="*/ 11 h 16"/>
                  <a:gd name="T4" fmla="*/ 46 w 92"/>
                  <a:gd name="T5" fmla="*/ 0 h 16"/>
                  <a:gd name="T6" fmla="*/ 31 w 92"/>
                  <a:gd name="T7" fmla="*/ 11 h 16"/>
                  <a:gd name="T8" fmla="*/ 16 w 92"/>
                  <a:gd name="T9" fmla="*/ 0 h 16"/>
                  <a:gd name="T10" fmla="*/ 0 w 92"/>
                  <a:gd name="T11" fmla="*/ 16 h 16"/>
                  <a:gd name="T12" fmla="*/ 92 w 92"/>
                  <a:gd name="T13" fmla="*/ 16 h 16"/>
                  <a:gd name="T14" fmla="*/ 76 w 9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6">
                    <a:moveTo>
                      <a:pt x="76" y="0"/>
                    </a:moveTo>
                    <a:cubicBezTo>
                      <a:pt x="69" y="0"/>
                      <a:pt x="63" y="4"/>
                      <a:pt x="61" y="11"/>
                    </a:cubicBezTo>
                    <a:cubicBezTo>
                      <a:pt x="59" y="4"/>
                      <a:pt x="53" y="0"/>
                      <a:pt x="46" y="0"/>
                    </a:cubicBezTo>
                    <a:cubicBezTo>
                      <a:pt x="39" y="0"/>
                      <a:pt x="33" y="4"/>
                      <a:pt x="31" y="11"/>
                    </a:cubicBezTo>
                    <a:cubicBezTo>
                      <a:pt x="29" y="4"/>
                      <a:pt x="23" y="0"/>
                      <a:pt x="16" y="0"/>
                    </a:cubicBezTo>
                    <a:cubicBezTo>
                      <a:pt x="7" y="0"/>
                      <a:pt x="0" y="8"/>
                      <a:pt x="0" y="16"/>
                    </a:cubicBezTo>
                    <a:cubicBezTo>
                      <a:pt x="92" y="16"/>
                      <a:pt x="92" y="16"/>
                      <a:pt x="92" y="16"/>
                    </a:cubicBezTo>
                    <a:cubicBezTo>
                      <a:pt x="92" y="8"/>
                      <a:pt x="85" y="0"/>
                      <a:pt x="76" y="0"/>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7" name="Group 26" descr="This image is of a man seen from the back. ">
            <a:extLst>
              <a:ext uri="{FF2B5EF4-FFF2-40B4-BE49-F238E27FC236}">
                <a16:creationId xmlns:a16="http://schemas.microsoft.com/office/drawing/2014/main" id="{ABC2A172-1C05-4D6F-B5FB-5CEBE6B7E962}"/>
              </a:ext>
            </a:extLst>
          </p:cNvPr>
          <p:cNvGrpSpPr/>
          <p:nvPr/>
        </p:nvGrpSpPr>
        <p:grpSpPr>
          <a:xfrm>
            <a:off x="4761706" y="3998232"/>
            <a:ext cx="2668588" cy="2679700"/>
            <a:chOff x="4832350" y="3127375"/>
            <a:chExt cx="2668588" cy="2679700"/>
          </a:xfrm>
        </p:grpSpPr>
        <p:sp>
          <p:nvSpPr>
            <p:cNvPr id="5" name="Freeform 5">
              <a:extLst>
                <a:ext uri="{FF2B5EF4-FFF2-40B4-BE49-F238E27FC236}">
                  <a16:creationId xmlns:a16="http://schemas.microsoft.com/office/drawing/2014/main" id="{A113113D-0844-4CD7-B171-8F00F9D68757}"/>
                </a:ext>
              </a:extLst>
            </p:cNvPr>
            <p:cNvSpPr>
              <a:spLocks/>
            </p:cNvSpPr>
            <p:nvPr/>
          </p:nvSpPr>
          <p:spPr bwMode="auto">
            <a:xfrm>
              <a:off x="6364288" y="3810000"/>
              <a:ext cx="1004888" cy="1736725"/>
            </a:xfrm>
            <a:custGeom>
              <a:avLst/>
              <a:gdLst>
                <a:gd name="T0" fmla="*/ 82 w 175"/>
                <a:gd name="T1" fmla="*/ 75 h 303"/>
                <a:gd name="T2" fmla="*/ 172 w 175"/>
                <a:gd name="T3" fmla="*/ 242 h 303"/>
                <a:gd name="T4" fmla="*/ 103 w 175"/>
                <a:gd name="T5" fmla="*/ 242 h 303"/>
                <a:gd name="T6" fmla="*/ 49 w 175"/>
                <a:gd name="T7" fmla="*/ 89 h 303"/>
                <a:gd name="T8" fmla="*/ 22 w 175"/>
                <a:gd name="T9" fmla="*/ 67 h 303"/>
                <a:gd name="T10" fmla="*/ 7 w 175"/>
                <a:gd name="T11" fmla="*/ 36 h 303"/>
                <a:gd name="T12" fmla="*/ 23 w 175"/>
                <a:gd name="T13" fmla="*/ 36 h 303"/>
                <a:gd name="T14" fmla="*/ 35 w 175"/>
                <a:gd name="T15" fmla="*/ 54 h 303"/>
                <a:gd name="T16" fmla="*/ 8 w 175"/>
                <a:gd name="T17" fmla="*/ 5 h 303"/>
                <a:gd name="T18" fmla="*/ 30 w 175"/>
                <a:gd name="T19" fmla="*/ 21 h 303"/>
                <a:gd name="T20" fmla="*/ 51 w 175"/>
                <a:gd name="T21" fmla="*/ 25 h 303"/>
                <a:gd name="T22" fmla="*/ 70 w 175"/>
                <a:gd name="T23" fmla="*/ 49 h 303"/>
                <a:gd name="T24" fmla="*/ 82 w 175"/>
                <a:gd name="T25" fmla="*/ 75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303">
                  <a:moveTo>
                    <a:pt x="82" y="75"/>
                  </a:moveTo>
                  <a:cubicBezTo>
                    <a:pt x="82" y="75"/>
                    <a:pt x="175" y="184"/>
                    <a:pt x="172" y="242"/>
                  </a:cubicBezTo>
                  <a:cubicBezTo>
                    <a:pt x="169" y="299"/>
                    <a:pt x="126" y="303"/>
                    <a:pt x="103" y="242"/>
                  </a:cubicBezTo>
                  <a:cubicBezTo>
                    <a:pt x="81" y="180"/>
                    <a:pt x="49" y="89"/>
                    <a:pt x="49" y="89"/>
                  </a:cubicBezTo>
                  <a:cubicBezTo>
                    <a:pt x="49" y="89"/>
                    <a:pt x="27" y="74"/>
                    <a:pt x="22" y="67"/>
                  </a:cubicBezTo>
                  <a:cubicBezTo>
                    <a:pt x="17" y="61"/>
                    <a:pt x="13" y="39"/>
                    <a:pt x="7" y="36"/>
                  </a:cubicBezTo>
                  <a:cubicBezTo>
                    <a:pt x="0" y="33"/>
                    <a:pt x="12" y="26"/>
                    <a:pt x="23" y="36"/>
                  </a:cubicBezTo>
                  <a:cubicBezTo>
                    <a:pt x="33" y="46"/>
                    <a:pt x="30" y="57"/>
                    <a:pt x="35" y="54"/>
                  </a:cubicBezTo>
                  <a:cubicBezTo>
                    <a:pt x="40" y="50"/>
                    <a:pt x="8" y="10"/>
                    <a:pt x="8" y="5"/>
                  </a:cubicBezTo>
                  <a:cubicBezTo>
                    <a:pt x="9" y="0"/>
                    <a:pt x="30" y="21"/>
                    <a:pt x="30" y="21"/>
                  </a:cubicBezTo>
                  <a:cubicBezTo>
                    <a:pt x="30" y="21"/>
                    <a:pt x="44" y="19"/>
                    <a:pt x="51" y="25"/>
                  </a:cubicBezTo>
                  <a:cubicBezTo>
                    <a:pt x="58" y="30"/>
                    <a:pt x="67" y="43"/>
                    <a:pt x="70" y="49"/>
                  </a:cubicBezTo>
                  <a:cubicBezTo>
                    <a:pt x="72" y="55"/>
                    <a:pt x="75" y="66"/>
                    <a:pt x="82" y="75"/>
                  </a:cubicBezTo>
                  <a:close/>
                </a:path>
              </a:pathLst>
            </a:custGeom>
            <a:solidFill>
              <a:srgbClr val="F8F3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 name="AutoShape 3">
              <a:extLst>
                <a:ext uri="{FF2B5EF4-FFF2-40B4-BE49-F238E27FC236}">
                  <a16:creationId xmlns:a16="http://schemas.microsoft.com/office/drawing/2014/main" id="{CBAFF68D-D572-4371-A91E-AC6024B691FF}"/>
                </a:ext>
              </a:extLst>
            </p:cNvPr>
            <p:cNvSpPr>
              <a:spLocks noChangeAspect="1" noChangeArrowheads="1" noTextEdit="1"/>
            </p:cNvSpPr>
            <p:nvPr/>
          </p:nvSpPr>
          <p:spPr bwMode="auto">
            <a:xfrm>
              <a:off x="4905375" y="3141662"/>
              <a:ext cx="2479675" cy="266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6">
              <a:extLst>
                <a:ext uri="{FF2B5EF4-FFF2-40B4-BE49-F238E27FC236}">
                  <a16:creationId xmlns:a16="http://schemas.microsoft.com/office/drawing/2014/main" id="{48C4C649-8470-4879-B490-47F99A11E63F}"/>
                </a:ext>
              </a:extLst>
            </p:cNvPr>
            <p:cNvSpPr>
              <a:spLocks/>
            </p:cNvSpPr>
            <p:nvPr/>
          </p:nvSpPr>
          <p:spPr bwMode="auto">
            <a:xfrm>
              <a:off x="6610350" y="4210050"/>
              <a:ext cx="752475" cy="1301750"/>
            </a:xfrm>
            <a:custGeom>
              <a:avLst/>
              <a:gdLst>
                <a:gd name="T0" fmla="*/ 36 w 131"/>
                <a:gd name="T1" fmla="*/ 0 h 227"/>
                <a:gd name="T2" fmla="*/ 0 w 131"/>
                <a:gd name="T3" fmla="*/ 22 h 227"/>
                <a:gd name="T4" fmla="*/ 94 w 131"/>
                <a:gd name="T5" fmla="*/ 215 h 227"/>
                <a:gd name="T6" fmla="*/ 130 w 131"/>
                <a:gd name="T7" fmla="*/ 168 h 227"/>
                <a:gd name="T8" fmla="*/ 36 w 131"/>
                <a:gd name="T9" fmla="*/ 0 h 227"/>
              </a:gdLst>
              <a:ahLst/>
              <a:cxnLst>
                <a:cxn ang="0">
                  <a:pos x="T0" y="T1"/>
                </a:cxn>
                <a:cxn ang="0">
                  <a:pos x="T2" y="T3"/>
                </a:cxn>
                <a:cxn ang="0">
                  <a:pos x="T4" y="T5"/>
                </a:cxn>
                <a:cxn ang="0">
                  <a:pos x="T6" y="T7"/>
                </a:cxn>
                <a:cxn ang="0">
                  <a:pos x="T8" y="T9"/>
                </a:cxn>
              </a:cxnLst>
              <a:rect l="0" t="0" r="r" b="b"/>
              <a:pathLst>
                <a:path w="131" h="227">
                  <a:moveTo>
                    <a:pt x="36" y="0"/>
                  </a:moveTo>
                  <a:cubicBezTo>
                    <a:pt x="36" y="0"/>
                    <a:pt x="5" y="19"/>
                    <a:pt x="0" y="22"/>
                  </a:cubicBezTo>
                  <a:cubicBezTo>
                    <a:pt x="0" y="22"/>
                    <a:pt x="64" y="203"/>
                    <a:pt x="94" y="215"/>
                  </a:cubicBezTo>
                  <a:cubicBezTo>
                    <a:pt x="124" y="227"/>
                    <a:pt x="131" y="194"/>
                    <a:pt x="130" y="168"/>
                  </a:cubicBezTo>
                  <a:cubicBezTo>
                    <a:pt x="129" y="138"/>
                    <a:pt x="99" y="55"/>
                    <a:pt x="36" y="0"/>
                  </a:cubicBezTo>
                  <a:close/>
                </a:path>
              </a:pathLst>
            </a:custGeom>
            <a:solidFill>
              <a:srgbClr val="E5E1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7">
              <a:extLst>
                <a:ext uri="{FF2B5EF4-FFF2-40B4-BE49-F238E27FC236}">
                  <a16:creationId xmlns:a16="http://schemas.microsoft.com/office/drawing/2014/main" id="{A6D0BE20-D8F3-4E9A-9E7A-BC6FFF63D4D3}"/>
                </a:ext>
              </a:extLst>
            </p:cNvPr>
            <p:cNvSpPr>
              <a:spLocks/>
            </p:cNvSpPr>
            <p:nvPr/>
          </p:nvSpPr>
          <p:spPr bwMode="auto">
            <a:xfrm>
              <a:off x="4883150" y="5529263"/>
              <a:ext cx="2451100" cy="257175"/>
            </a:xfrm>
            <a:custGeom>
              <a:avLst/>
              <a:gdLst>
                <a:gd name="T0" fmla="*/ 1544 w 1544"/>
                <a:gd name="T1" fmla="*/ 162 h 162"/>
                <a:gd name="T2" fmla="*/ 0 w 1544"/>
                <a:gd name="T3" fmla="*/ 162 h 162"/>
                <a:gd name="T4" fmla="*/ 156 w 1544"/>
                <a:gd name="T5" fmla="*/ 0 h 162"/>
                <a:gd name="T6" fmla="*/ 1436 w 1544"/>
                <a:gd name="T7" fmla="*/ 0 h 162"/>
                <a:gd name="T8" fmla="*/ 1544 w 1544"/>
                <a:gd name="T9" fmla="*/ 162 h 162"/>
              </a:gdLst>
              <a:ahLst/>
              <a:cxnLst>
                <a:cxn ang="0">
                  <a:pos x="T0" y="T1"/>
                </a:cxn>
                <a:cxn ang="0">
                  <a:pos x="T2" y="T3"/>
                </a:cxn>
                <a:cxn ang="0">
                  <a:pos x="T4" y="T5"/>
                </a:cxn>
                <a:cxn ang="0">
                  <a:pos x="T6" y="T7"/>
                </a:cxn>
                <a:cxn ang="0">
                  <a:pos x="T8" y="T9"/>
                </a:cxn>
              </a:cxnLst>
              <a:rect l="0" t="0" r="r" b="b"/>
              <a:pathLst>
                <a:path w="1544" h="162">
                  <a:moveTo>
                    <a:pt x="1544" y="162"/>
                  </a:moveTo>
                  <a:lnTo>
                    <a:pt x="0" y="162"/>
                  </a:lnTo>
                  <a:lnTo>
                    <a:pt x="156" y="0"/>
                  </a:lnTo>
                  <a:lnTo>
                    <a:pt x="1436" y="0"/>
                  </a:lnTo>
                  <a:lnTo>
                    <a:pt x="1544" y="162"/>
                  </a:lnTo>
                  <a:close/>
                </a:path>
              </a:pathLst>
            </a:custGeom>
            <a:gradFill flip="none" rotWithShape="1">
              <a:gsLst>
                <a:gs pos="0">
                  <a:srgbClr val="6FC9E0"/>
                </a:gs>
                <a:gs pos="39000">
                  <a:srgbClr val="4BC3E2"/>
                </a:gs>
                <a:gs pos="85000">
                  <a:srgbClr val="030341"/>
                </a:gs>
              </a:gsLst>
              <a:path path="circle">
                <a:fillToRect l="50000" t="130000" r="50000" b="-30000"/>
              </a:path>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8">
              <a:extLst>
                <a:ext uri="{FF2B5EF4-FFF2-40B4-BE49-F238E27FC236}">
                  <a16:creationId xmlns:a16="http://schemas.microsoft.com/office/drawing/2014/main" id="{91E2CD51-2ACF-4F68-863C-840F1804E8B5}"/>
                </a:ext>
              </a:extLst>
            </p:cNvPr>
            <p:cNvSpPr>
              <a:spLocks/>
            </p:cNvSpPr>
            <p:nvPr/>
          </p:nvSpPr>
          <p:spPr bwMode="auto">
            <a:xfrm>
              <a:off x="5313363" y="4187825"/>
              <a:ext cx="1520825" cy="1598613"/>
            </a:xfrm>
            <a:custGeom>
              <a:avLst/>
              <a:gdLst>
                <a:gd name="T0" fmla="*/ 265 w 265"/>
                <a:gd name="T1" fmla="*/ 279 h 279"/>
                <a:gd name="T2" fmla="*/ 25 w 265"/>
                <a:gd name="T3" fmla="*/ 279 h 279"/>
                <a:gd name="T4" fmla="*/ 20 w 265"/>
                <a:gd name="T5" fmla="*/ 234 h 279"/>
                <a:gd name="T6" fmla="*/ 20 w 265"/>
                <a:gd name="T7" fmla="*/ 230 h 279"/>
                <a:gd name="T8" fmla="*/ 13 w 265"/>
                <a:gd name="T9" fmla="*/ 171 h 279"/>
                <a:gd name="T10" fmla="*/ 11 w 265"/>
                <a:gd name="T11" fmla="*/ 150 h 279"/>
                <a:gd name="T12" fmla="*/ 10 w 265"/>
                <a:gd name="T13" fmla="*/ 129 h 279"/>
                <a:gd name="T14" fmla="*/ 10 w 265"/>
                <a:gd name="T15" fmla="*/ 34 h 279"/>
                <a:gd name="T16" fmla="*/ 10 w 265"/>
                <a:gd name="T17" fmla="*/ 34 h 279"/>
                <a:gd name="T18" fmla="*/ 65 w 265"/>
                <a:gd name="T19" fmla="*/ 17 h 279"/>
                <a:gd name="T20" fmla="*/ 86 w 265"/>
                <a:gd name="T21" fmla="*/ 1 h 279"/>
                <a:gd name="T22" fmla="*/ 131 w 265"/>
                <a:gd name="T23" fmla="*/ 3 h 279"/>
                <a:gd name="T24" fmla="*/ 132 w 265"/>
                <a:gd name="T25" fmla="*/ 3 h 279"/>
                <a:gd name="T26" fmla="*/ 132 w 265"/>
                <a:gd name="T27" fmla="*/ 3 h 279"/>
                <a:gd name="T28" fmla="*/ 133 w 265"/>
                <a:gd name="T29" fmla="*/ 3 h 279"/>
                <a:gd name="T30" fmla="*/ 169 w 265"/>
                <a:gd name="T31" fmla="*/ 12 h 279"/>
                <a:gd name="T32" fmla="*/ 170 w 265"/>
                <a:gd name="T33" fmla="*/ 13 h 279"/>
                <a:gd name="T34" fmla="*/ 170 w 265"/>
                <a:gd name="T35" fmla="*/ 13 h 279"/>
                <a:gd name="T36" fmla="*/ 171 w 265"/>
                <a:gd name="T37" fmla="*/ 26 h 279"/>
                <a:gd name="T38" fmla="*/ 197 w 265"/>
                <a:gd name="T39" fmla="*/ 31 h 279"/>
                <a:gd name="T40" fmla="*/ 201 w 265"/>
                <a:gd name="T41" fmla="*/ 32 h 279"/>
                <a:gd name="T42" fmla="*/ 251 w 265"/>
                <a:gd name="T43" fmla="*/ 105 h 279"/>
                <a:gd name="T44" fmla="*/ 255 w 265"/>
                <a:gd name="T45" fmla="*/ 151 h 279"/>
                <a:gd name="T46" fmla="*/ 259 w 265"/>
                <a:gd name="T47" fmla="*/ 192 h 279"/>
                <a:gd name="T48" fmla="*/ 262 w 265"/>
                <a:gd name="T49" fmla="*/ 234 h 279"/>
                <a:gd name="T50" fmla="*/ 264 w 265"/>
                <a:gd name="T51" fmla="*/ 266 h 279"/>
                <a:gd name="T52" fmla="*/ 264 w 265"/>
                <a:gd name="T53" fmla="*/ 266 h 279"/>
                <a:gd name="T54" fmla="*/ 265 w 265"/>
                <a:gd name="T55"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5" h="279">
                  <a:moveTo>
                    <a:pt x="265" y="279"/>
                  </a:moveTo>
                  <a:cubicBezTo>
                    <a:pt x="25" y="279"/>
                    <a:pt x="25" y="279"/>
                    <a:pt x="25" y="279"/>
                  </a:cubicBezTo>
                  <a:cubicBezTo>
                    <a:pt x="25" y="273"/>
                    <a:pt x="23" y="256"/>
                    <a:pt x="20" y="234"/>
                  </a:cubicBezTo>
                  <a:cubicBezTo>
                    <a:pt x="20" y="232"/>
                    <a:pt x="20" y="231"/>
                    <a:pt x="20" y="230"/>
                  </a:cubicBezTo>
                  <a:cubicBezTo>
                    <a:pt x="17" y="211"/>
                    <a:pt x="15" y="191"/>
                    <a:pt x="13" y="171"/>
                  </a:cubicBezTo>
                  <a:cubicBezTo>
                    <a:pt x="13" y="164"/>
                    <a:pt x="12" y="157"/>
                    <a:pt x="11" y="150"/>
                  </a:cubicBezTo>
                  <a:cubicBezTo>
                    <a:pt x="11" y="143"/>
                    <a:pt x="11" y="136"/>
                    <a:pt x="10" y="129"/>
                  </a:cubicBezTo>
                  <a:cubicBezTo>
                    <a:pt x="8" y="78"/>
                    <a:pt x="0" y="42"/>
                    <a:pt x="10" y="34"/>
                  </a:cubicBezTo>
                  <a:cubicBezTo>
                    <a:pt x="10" y="34"/>
                    <a:pt x="10" y="34"/>
                    <a:pt x="10" y="34"/>
                  </a:cubicBezTo>
                  <a:cubicBezTo>
                    <a:pt x="19" y="26"/>
                    <a:pt x="65" y="17"/>
                    <a:pt x="65" y="17"/>
                  </a:cubicBezTo>
                  <a:cubicBezTo>
                    <a:pt x="65" y="17"/>
                    <a:pt x="70" y="2"/>
                    <a:pt x="86" y="1"/>
                  </a:cubicBezTo>
                  <a:cubicBezTo>
                    <a:pt x="102" y="0"/>
                    <a:pt x="118" y="1"/>
                    <a:pt x="131" y="3"/>
                  </a:cubicBezTo>
                  <a:cubicBezTo>
                    <a:pt x="131" y="3"/>
                    <a:pt x="132" y="3"/>
                    <a:pt x="132" y="3"/>
                  </a:cubicBezTo>
                  <a:cubicBezTo>
                    <a:pt x="132" y="3"/>
                    <a:pt x="132" y="3"/>
                    <a:pt x="132" y="3"/>
                  </a:cubicBezTo>
                  <a:cubicBezTo>
                    <a:pt x="132" y="3"/>
                    <a:pt x="133" y="3"/>
                    <a:pt x="133" y="3"/>
                  </a:cubicBezTo>
                  <a:cubicBezTo>
                    <a:pt x="152" y="6"/>
                    <a:pt x="167" y="10"/>
                    <a:pt x="169" y="12"/>
                  </a:cubicBezTo>
                  <a:cubicBezTo>
                    <a:pt x="170" y="12"/>
                    <a:pt x="170" y="13"/>
                    <a:pt x="170" y="13"/>
                  </a:cubicBezTo>
                  <a:cubicBezTo>
                    <a:pt x="170" y="13"/>
                    <a:pt x="170" y="13"/>
                    <a:pt x="170" y="13"/>
                  </a:cubicBezTo>
                  <a:cubicBezTo>
                    <a:pt x="171" y="22"/>
                    <a:pt x="171" y="26"/>
                    <a:pt x="171" y="26"/>
                  </a:cubicBezTo>
                  <a:cubicBezTo>
                    <a:pt x="171" y="26"/>
                    <a:pt x="184" y="32"/>
                    <a:pt x="197" y="31"/>
                  </a:cubicBezTo>
                  <a:cubicBezTo>
                    <a:pt x="198" y="31"/>
                    <a:pt x="199" y="31"/>
                    <a:pt x="201" y="32"/>
                  </a:cubicBezTo>
                  <a:cubicBezTo>
                    <a:pt x="216" y="35"/>
                    <a:pt x="247" y="62"/>
                    <a:pt x="251" y="105"/>
                  </a:cubicBezTo>
                  <a:cubicBezTo>
                    <a:pt x="252" y="117"/>
                    <a:pt x="254" y="133"/>
                    <a:pt x="255" y="151"/>
                  </a:cubicBezTo>
                  <a:cubicBezTo>
                    <a:pt x="256" y="164"/>
                    <a:pt x="257" y="178"/>
                    <a:pt x="259" y="192"/>
                  </a:cubicBezTo>
                  <a:cubicBezTo>
                    <a:pt x="260" y="207"/>
                    <a:pt x="261" y="221"/>
                    <a:pt x="262" y="234"/>
                  </a:cubicBezTo>
                  <a:cubicBezTo>
                    <a:pt x="263" y="246"/>
                    <a:pt x="263" y="258"/>
                    <a:pt x="264" y="266"/>
                  </a:cubicBezTo>
                  <a:cubicBezTo>
                    <a:pt x="264" y="266"/>
                    <a:pt x="264" y="266"/>
                    <a:pt x="264" y="266"/>
                  </a:cubicBezTo>
                  <a:cubicBezTo>
                    <a:pt x="264" y="272"/>
                    <a:pt x="265" y="277"/>
                    <a:pt x="265" y="279"/>
                  </a:cubicBezTo>
                  <a:close/>
                </a:path>
              </a:pathLst>
            </a:custGeom>
            <a:solidFill>
              <a:srgbClr val="E5E1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9">
              <a:extLst>
                <a:ext uri="{FF2B5EF4-FFF2-40B4-BE49-F238E27FC236}">
                  <a16:creationId xmlns:a16="http://schemas.microsoft.com/office/drawing/2014/main" id="{319F10DD-B9D3-4B3A-8314-9802E27DC1C4}"/>
                </a:ext>
              </a:extLst>
            </p:cNvPr>
            <p:cNvSpPr>
              <a:spLocks/>
            </p:cNvSpPr>
            <p:nvPr/>
          </p:nvSpPr>
          <p:spPr bwMode="auto">
            <a:xfrm>
              <a:off x="4832350" y="4359275"/>
              <a:ext cx="1382713" cy="1152525"/>
            </a:xfrm>
            <a:custGeom>
              <a:avLst/>
              <a:gdLst>
                <a:gd name="T0" fmla="*/ 227 w 241"/>
                <a:gd name="T1" fmla="*/ 194 h 201"/>
                <a:gd name="T2" fmla="*/ 104 w 241"/>
                <a:gd name="T3" fmla="*/ 200 h 201"/>
                <a:gd name="T4" fmla="*/ 23 w 241"/>
                <a:gd name="T5" fmla="*/ 199 h 201"/>
                <a:gd name="T6" fmla="*/ 38 w 241"/>
                <a:gd name="T7" fmla="*/ 83 h 201"/>
                <a:gd name="T8" fmla="*/ 94 w 241"/>
                <a:gd name="T9" fmla="*/ 4 h 201"/>
                <a:gd name="T10" fmla="*/ 94 w 241"/>
                <a:gd name="T11" fmla="*/ 4 h 201"/>
                <a:gd name="T12" fmla="*/ 106 w 241"/>
                <a:gd name="T13" fmla="*/ 1 h 201"/>
                <a:gd name="T14" fmla="*/ 143 w 241"/>
                <a:gd name="T15" fmla="*/ 57 h 201"/>
                <a:gd name="T16" fmla="*/ 95 w 241"/>
                <a:gd name="T17" fmla="*/ 120 h 201"/>
                <a:gd name="T18" fmla="*/ 76 w 241"/>
                <a:gd name="T19" fmla="*/ 141 h 201"/>
                <a:gd name="T20" fmla="*/ 97 w 241"/>
                <a:gd name="T21" fmla="*/ 141 h 201"/>
                <a:gd name="T22" fmla="*/ 239 w 241"/>
                <a:gd name="T23" fmla="*/ 164 h 201"/>
                <a:gd name="T24" fmla="*/ 227 w 241"/>
                <a:gd name="T25" fmla="*/ 194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1" h="201">
                  <a:moveTo>
                    <a:pt x="227" y="194"/>
                  </a:moveTo>
                  <a:cubicBezTo>
                    <a:pt x="224" y="194"/>
                    <a:pt x="160" y="198"/>
                    <a:pt x="104" y="200"/>
                  </a:cubicBezTo>
                  <a:cubicBezTo>
                    <a:pt x="66" y="201"/>
                    <a:pt x="32" y="201"/>
                    <a:pt x="23" y="199"/>
                  </a:cubicBezTo>
                  <a:cubicBezTo>
                    <a:pt x="0" y="193"/>
                    <a:pt x="5" y="167"/>
                    <a:pt x="38" y="83"/>
                  </a:cubicBezTo>
                  <a:cubicBezTo>
                    <a:pt x="59" y="29"/>
                    <a:pt x="80" y="10"/>
                    <a:pt x="94" y="4"/>
                  </a:cubicBezTo>
                  <a:cubicBezTo>
                    <a:pt x="94" y="4"/>
                    <a:pt x="94" y="4"/>
                    <a:pt x="94" y="4"/>
                  </a:cubicBezTo>
                  <a:cubicBezTo>
                    <a:pt x="101" y="0"/>
                    <a:pt x="106" y="1"/>
                    <a:pt x="106" y="1"/>
                  </a:cubicBezTo>
                  <a:cubicBezTo>
                    <a:pt x="123" y="0"/>
                    <a:pt x="145" y="42"/>
                    <a:pt x="143" y="57"/>
                  </a:cubicBezTo>
                  <a:cubicBezTo>
                    <a:pt x="142" y="66"/>
                    <a:pt x="115" y="98"/>
                    <a:pt x="95" y="120"/>
                  </a:cubicBezTo>
                  <a:cubicBezTo>
                    <a:pt x="85" y="132"/>
                    <a:pt x="76" y="141"/>
                    <a:pt x="76" y="141"/>
                  </a:cubicBezTo>
                  <a:cubicBezTo>
                    <a:pt x="76" y="141"/>
                    <a:pt x="85" y="141"/>
                    <a:pt x="97" y="141"/>
                  </a:cubicBezTo>
                  <a:cubicBezTo>
                    <a:pt x="139" y="142"/>
                    <a:pt x="228" y="145"/>
                    <a:pt x="239" y="164"/>
                  </a:cubicBezTo>
                  <a:cubicBezTo>
                    <a:pt x="241" y="169"/>
                    <a:pt x="233" y="194"/>
                    <a:pt x="227" y="194"/>
                  </a:cubicBezTo>
                  <a:close/>
                </a:path>
              </a:pathLst>
            </a:custGeom>
            <a:solidFill>
              <a:srgbClr val="E5E1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a:extLst>
                <a:ext uri="{FF2B5EF4-FFF2-40B4-BE49-F238E27FC236}">
                  <a16:creationId xmlns:a16="http://schemas.microsoft.com/office/drawing/2014/main" id="{5849D18F-42AB-4436-A00E-CCB48479C93C}"/>
                </a:ext>
              </a:extLst>
            </p:cNvPr>
            <p:cNvSpPr>
              <a:spLocks/>
            </p:cNvSpPr>
            <p:nvPr/>
          </p:nvSpPr>
          <p:spPr bwMode="auto">
            <a:xfrm>
              <a:off x="6450013" y="4960938"/>
              <a:ext cx="333375" cy="750888"/>
            </a:xfrm>
            <a:custGeom>
              <a:avLst/>
              <a:gdLst>
                <a:gd name="T0" fmla="*/ 66 w 66"/>
                <a:gd name="T1" fmla="*/ 131 h 131"/>
                <a:gd name="T2" fmla="*/ 23 w 66"/>
                <a:gd name="T3" fmla="*/ 68 h 131"/>
                <a:gd name="T4" fmla="*/ 4 w 66"/>
                <a:gd name="T5" fmla="*/ 25 h 131"/>
                <a:gd name="T6" fmla="*/ 57 w 66"/>
                <a:gd name="T7" fmla="*/ 16 h 131"/>
                <a:gd name="T8" fmla="*/ 64 w 66"/>
                <a:gd name="T9" fmla="*/ 99 h 131"/>
                <a:gd name="T10" fmla="*/ 66 w 66"/>
                <a:gd name="T11" fmla="*/ 131 h 131"/>
              </a:gdLst>
              <a:ahLst/>
              <a:cxnLst>
                <a:cxn ang="0">
                  <a:pos x="T0" y="T1"/>
                </a:cxn>
                <a:cxn ang="0">
                  <a:pos x="T2" y="T3"/>
                </a:cxn>
                <a:cxn ang="0">
                  <a:pos x="T4" y="T5"/>
                </a:cxn>
                <a:cxn ang="0">
                  <a:pos x="T6" y="T7"/>
                </a:cxn>
                <a:cxn ang="0">
                  <a:pos x="T8" y="T9"/>
                </a:cxn>
                <a:cxn ang="0">
                  <a:pos x="T10" y="T11"/>
                </a:cxn>
              </a:cxnLst>
              <a:rect l="0" t="0" r="r" b="b"/>
              <a:pathLst>
                <a:path w="66" h="131">
                  <a:moveTo>
                    <a:pt x="66" y="131"/>
                  </a:moveTo>
                  <a:cubicBezTo>
                    <a:pt x="61" y="107"/>
                    <a:pt x="42" y="83"/>
                    <a:pt x="23" y="68"/>
                  </a:cubicBezTo>
                  <a:cubicBezTo>
                    <a:pt x="0" y="51"/>
                    <a:pt x="4" y="25"/>
                    <a:pt x="4" y="25"/>
                  </a:cubicBezTo>
                  <a:cubicBezTo>
                    <a:pt x="21" y="0"/>
                    <a:pt x="41" y="5"/>
                    <a:pt x="57" y="16"/>
                  </a:cubicBezTo>
                  <a:cubicBezTo>
                    <a:pt x="59" y="43"/>
                    <a:pt x="62" y="74"/>
                    <a:pt x="64" y="99"/>
                  </a:cubicBezTo>
                  <a:cubicBezTo>
                    <a:pt x="65" y="111"/>
                    <a:pt x="65" y="123"/>
                    <a:pt x="66" y="131"/>
                  </a:cubicBezTo>
                  <a:close/>
                </a:path>
              </a:pathLst>
            </a:custGeom>
            <a:gradFill flip="none" rotWithShape="1">
              <a:gsLst>
                <a:gs pos="100000">
                  <a:srgbClr val="7289F2">
                    <a:alpha val="0"/>
                  </a:srgbClr>
                </a:gs>
                <a:gs pos="26000">
                  <a:srgbClr val="7289F2">
                    <a:alpha val="54000"/>
                  </a:srgbClr>
                </a:gs>
              </a:gsLst>
              <a:lin ang="7800000" scaled="0"/>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Shape 21">
              <a:extLst>
                <a:ext uri="{FF2B5EF4-FFF2-40B4-BE49-F238E27FC236}">
                  <a16:creationId xmlns:a16="http://schemas.microsoft.com/office/drawing/2014/main" id="{D1D8B039-3C85-439E-9B4E-0AE3B0227E37}"/>
                </a:ext>
              </a:extLst>
            </p:cNvPr>
            <p:cNvSpPr/>
            <p:nvPr/>
          </p:nvSpPr>
          <p:spPr>
            <a:xfrm rot="20364014">
              <a:off x="6924390" y="4583236"/>
              <a:ext cx="305126" cy="641501"/>
            </a:xfrm>
            <a:custGeom>
              <a:avLst/>
              <a:gdLst>
                <a:gd name="connsiteX0" fmla="*/ 793 w 453638"/>
                <a:gd name="connsiteY0" fmla="*/ 10752 h 953733"/>
                <a:gd name="connsiteX1" fmla="*/ 331787 w 453638"/>
                <a:gd name="connsiteY1" fmla="*/ 467952 h 953733"/>
                <a:gd name="connsiteX2" fmla="*/ 436562 w 453638"/>
                <a:gd name="connsiteY2" fmla="*/ 944202 h 953733"/>
                <a:gd name="connsiteX3" fmla="*/ 793 w 453638"/>
                <a:gd name="connsiteY3" fmla="*/ 10752 h 953733"/>
              </a:gdLst>
              <a:ahLst/>
              <a:cxnLst>
                <a:cxn ang="0">
                  <a:pos x="connsiteX0" y="connsiteY0"/>
                </a:cxn>
                <a:cxn ang="0">
                  <a:pos x="connsiteX1" y="connsiteY1"/>
                </a:cxn>
                <a:cxn ang="0">
                  <a:pos x="connsiteX2" y="connsiteY2"/>
                </a:cxn>
                <a:cxn ang="0">
                  <a:pos x="connsiteX3" y="connsiteY3"/>
                </a:cxn>
              </a:cxnLst>
              <a:rect l="l" t="t" r="r" b="b"/>
              <a:pathLst>
                <a:path w="453638" h="953733">
                  <a:moveTo>
                    <a:pt x="793" y="10752"/>
                  </a:moveTo>
                  <a:cubicBezTo>
                    <a:pt x="-16669" y="-68623"/>
                    <a:pt x="259159" y="312377"/>
                    <a:pt x="331787" y="467952"/>
                  </a:cubicBezTo>
                  <a:cubicBezTo>
                    <a:pt x="404415" y="623527"/>
                    <a:pt x="490934" y="1020005"/>
                    <a:pt x="436562" y="944202"/>
                  </a:cubicBezTo>
                  <a:cubicBezTo>
                    <a:pt x="382190" y="868399"/>
                    <a:pt x="18255" y="90127"/>
                    <a:pt x="793" y="10752"/>
                  </a:cubicBezTo>
                  <a:close/>
                </a:path>
              </a:pathLst>
            </a:custGeom>
            <a:gradFill flip="none" rotWithShape="1">
              <a:gsLst>
                <a:gs pos="100000">
                  <a:srgbClr val="7289F2">
                    <a:alpha val="0"/>
                  </a:srgbClr>
                </a:gs>
                <a:gs pos="26000">
                  <a:srgbClr val="7289F2">
                    <a:alpha val="54000"/>
                  </a:srgbClr>
                </a:gs>
              </a:gsLst>
              <a:lin ang="7800000" scaled="0"/>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1" name="Freeform 11">
              <a:extLst>
                <a:ext uri="{FF2B5EF4-FFF2-40B4-BE49-F238E27FC236}">
                  <a16:creationId xmlns:a16="http://schemas.microsoft.com/office/drawing/2014/main" id="{9C6C3AB2-1F41-4F9F-A40A-34C6948A2EEB}"/>
                </a:ext>
              </a:extLst>
            </p:cNvPr>
            <p:cNvSpPr>
              <a:spLocks/>
            </p:cNvSpPr>
            <p:nvPr/>
          </p:nvSpPr>
          <p:spPr bwMode="auto">
            <a:xfrm>
              <a:off x="6065838" y="4297363"/>
              <a:ext cx="1435100" cy="1168400"/>
            </a:xfrm>
            <a:custGeom>
              <a:avLst/>
              <a:gdLst>
                <a:gd name="T0" fmla="*/ 11 w 250"/>
                <a:gd name="T1" fmla="*/ 49 h 204"/>
                <a:gd name="T2" fmla="*/ 103 w 250"/>
                <a:gd name="T3" fmla="*/ 27 h 204"/>
                <a:gd name="T4" fmla="*/ 211 w 250"/>
                <a:gd name="T5" fmla="*/ 135 h 204"/>
                <a:gd name="T6" fmla="*/ 179 w 250"/>
                <a:gd name="T7" fmla="*/ 196 h 204"/>
                <a:gd name="T8" fmla="*/ 10 w 250"/>
                <a:gd name="T9" fmla="*/ 49 h 204"/>
                <a:gd name="T10" fmla="*/ 11 w 250"/>
                <a:gd name="T11" fmla="*/ 49 h 204"/>
              </a:gdLst>
              <a:ahLst/>
              <a:cxnLst>
                <a:cxn ang="0">
                  <a:pos x="T0" y="T1"/>
                </a:cxn>
                <a:cxn ang="0">
                  <a:pos x="T2" y="T3"/>
                </a:cxn>
                <a:cxn ang="0">
                  <a:pos x="T4" y="T5"/>
                </a:cxn>
                <a:cxn ang="0">
                  <a:pos x="T6" y="T7"/>
                </a:cxn>
                <a:cxn ang="0">
                  <a:pos x="T8" y="T9"/>
                </a:cxn>
                <a:cxn ang="0">
                  <a:pos x="T10" y="T11"/>
                </a:cxn>
              </a:cxnLst>
              <a:rect l="0" t="0" r="r" b="b"/>
              <a:pathLst>
                <a:path w="250" h="204">
                  <a:moveTo>
                    <a:pt x="11" y="49"/>
                  </a:moveTo>
                  <a:cubicBezTo>
                    <a:pt x="25" y="11"/>
                    <a:pt x="73" y="0"/>
                    <a:pt x="103" y="27"/>
                  </a:cubicBezTo>
                  <a:cubicBezTo>
                    <a:pt x="136" y="58"/>
                    <a:pt x="187" y="105"/>
                    <a:pt x="211" y="135"/>
                  </a:cubicBezTo>
                  <a:cubicBezTo>
                    <a:pt x="250" y="180"/>
                    <a:pt x="199" y="204"/>
                    <a:pt x="179" y="196"/>
                  </a:cubicBezTo>
                  <a:cubicBezTo>
                    <a:pt x="117" y="171"/>
                    <a:pt x="0" y="117"/>
                    <a:pt x="10" y="49"/>
                  </a:cubicBezTo>
                  <a:cubicBezTo>
                    <a:pt x="10" y="49"/>
                    <a:pt x="11" y="49"/>
                    <a:pt x="11" y="49"/>
                  </a:cubicBezTo>
                  <a:close/>
                </a:path>
              </a:pathLst>
            </a:custGeom>
            <a:solidFill>
              <a:srgbClr val="E5E1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2">
              <a:extLst>
                <a:ext uri="{FF2B5EF4-FFF2-40B4-BE49-F238E27FC236}">
                  <a16:creationId xmlns:a16="http://schemas.microsoft.com/office/drawing/2014/main" id="{53D9C9B8-8241-4452-98F4-6F4696E0228C}"/>
                </a:ext>
              </a:extLst>
            </p:cNvPr>
            <p:cNvSpPr>
              <a:spLocks/>
            </p:cNvSpPr>
            <p:nvPr/>
          </p:nvSpPr>
          <p:spPr bwMode="auto">
            <a:xfrm>
              <a:off x="5664200" y="3127375"/>
              <a:ext cx="809625" cy="1135063"/>
            </a:xfrm>
            <a:custGeom>
              <a:avLst/>
              <a:gdLst>
                <a:gd name="T0" fmla="*/ 138 w 141"/>
                <a:gd name="T1" fmla="*/ 142 h 198"/>
                <a:gd name="T2" fmla="*/ 136 w 141"/>
                <a:gd name="T3" fmla="*/ 150 h 198"/>
                <a:gd name="T4" fmla="*/ 134 w 141"/>
                <a:gd name="T5" fmla="*/ 170 h 198"/>
                <a:gd name="T6" fmla="*/ 128 w 141"/>
                <a:gd name="T7" fmla="*/ 178 h 198"/>
                <a:gd name="T8" fmla="*/ 125 w 141"/>
                <a:gd name="T9" fmla="*/ 179 h 198"/>
                <a:gd name="T10" fmla="*/ 115 w 141"/>
                <a:gd name="T11" fmla="*/ 178 h 198"/>
                <a:gd name="T12" fmla="*/ 109 w 141"/>
                <a:gd name="T13" fmla="*/ 198 h 198"/>
                <a:gd name="T14" fmla="*/ 108 w 141"/>
                <a:gd name="T15" fmla="*/ 197 h 198"/>
                <a:gd name="T16" fmla="*/ 71 w 141"/>
                <a:gd name="T17" fmla="*/ 188 h 198"/>
                <a:gd name="T18" fmla="*/ 71 w 141"/>
                <a:gd name="T19" fmla="*/ 188 h 198"/>
                <a:gd name="T20" fmla="*/ 70 w 141"/>
                <a:gd name="T21" fmla="*/ 188 h 198"/>
                <a:gd name="T22" fmla="*/ 25 w 141"/>
                <a:gd name="T23" fmla="*/ 186 h 198"/>
                <a:gd name="T24" fmla="*/ 26 w 141"/>
                <a:gd name="T25" fmla="*/ 157 h 198"/>
                <a:gd name="T26" fmla="*/ 19 w 141"/>
                <a:gd name="T27" fmla="*/ 125 h 198"/>
                <a:gd name="T28" fmla="*/ 9 w 141"/>
                <a:gd name="T29" fmla="*/ 99 h 198"/>
                <a:gd name="T30" fmla="*/ 0 w 141"/>
                <a:gd name="T31" fmla="*/ 72 h 198"/>
                <a:gd name="T32" fmla="*/ 34 w 141"/>
                <a:gd name="T33" fmla="*/ 18 h 198"/>
                <a:gd name="T34" fmla="*/ 57 w 141"/>
                <a:gd name="T35" fmla="*/ 7 h 198"/>
                <a:gd name="T36" fmla="*/ 76 w 141"/>
                <a:gd name="T37" fmla="*/ 0 h 198"/>
                <a:gd name="T38" fmla="*/ 92 w 141"/>
                <a:gd name="T39" fmla="*/ 9 h 198"/>
                <a:gd name="T40" fmla="*/ 112 w 141"/>
                <a:gd name="T41" fmla="*/ 11 h 198"/>
                <a:gd name="T42" fmla="*/ 124 w 141"/>
                <a:gd name="T43" fmla="*/ 24 h 198"/>
                <a:gd name="T44" fmla="*/ 134 w 141"/>
                <a:gd name="T45" fmla="*/ 37 h 198"/>
                <a:gd name="T46" fmla="*/ 134 w 141"/>
                <a:gd name="T47" fmla="*/ 38 h 198"/>
                <a:gd name="T48" fmla="*/ 134 w 141"/>
                <a:gd name="T49" fmla="*/ 38 h 198"/>
                <a:gd name="T50" fmla="*/ 133 w 141"/>
                <a:gd name="T51" fmla="*/ 39 h 198"/>
                <a:gd name="T52" fmla="*/ 132 w 141"/>
                <a:gd name="T53" fmla="*/ 41 h 198"/>
                <a:gd name="T54" fmla="*/ 131 w 141"/>
                <a:gd name="T55" fmla="*/ 42 h 198"/>
                <a:gd name="T56" fmla="*/ 130 w 141"/>
                <a:gd name="T57" fmla="*/ 42 h 198"/>
                <a:gd name="T58" fmla="*/ 129 w 141"/>
                <a:gd name="T59" fmla="*/ 43 h 198"/>
                <a:gd name="T60" fmla="*/ 129 w 141"/>
                <a:gd name="T61" fmla="*/ 43 h 198"/>
                <a:gd name="T62" fmla="*/ 138 w 141"/>
                <a:gd name="T63" fmla="*/ 90 h 198"/>
                <a:gd name="T64" fmla="*/ 139 w 141"/>
                <a:gd name="T65" fmla="*/ 113 h 198"/>
                <a:gd name="T66" fmla="*/ 138 w 141"/>
                <a:gd name="T67" fmla="*/ 14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1" h="198">
                  <a:moveTo>
                    <a:pt x="138" y="142"/>
                  </a:moveTo>
                  <a:cubicBezTo>
                    <a:pt x="138" y="145"/>
                    <a:pt x="137" y="147"/>
                    <a:pt x="136" y="150"/>
                  </a:cubicBezTo>
                  <a:cubicBezTo>
                    <a:pt x="136" y="151"/>
                    <a:pt x="135" y="166"/>
                    <a:pt x="134" y="170"/>
                  </a:cubicBezTo>
                  <a:cubicBezTo>
                    <a:pt x="134" y="172"/>
                    <a:pt x="132" y="177"/>
                    <a:pt x="128" y="178"/>
                  </a:cubicBezTo>
                  <a:cubicBezTo>
                    <a:pt x="127" y="179"/>
                    <a:pt x="126" y="179"/>
                    <a:pt x="125" y="179"/>
                  </a:cubicBezTo>
                  <a:cubicBezTo>
                    <a:pt x="118" y="178"/>
                    <a:pt x="115" y="178"/>
                    <a:pt x="115" y="178"/>
                  </a:cubicBezTo>
                  <a:cubicBezTo>
                    <a:pt x="115" y="178"/>
                    <a:pt x="108" y="189"/>
                    <a:pt x="109" y="198"/>
                  </a:cubicBezTo>
                  <a:cubicBezTo>
                    <a:pt x="109" y="198"/>
                    <a:pt x="109" y="197"/>
                    <a:pt x="108" y="197"/>
                  </a:cubicBezTo>
                  <a:cubicBezTo>
                    <a:pt x="106" y="195"/>
                    <a:pt x="91" y="191"/>
                    <a:pt x="71" y="188"/>
                  </a:cubicBezTo>
                  <a:cubicBezTo>
                    <a:pt x="71" y="188"/>
                    <a:pt x="71" y="188"/>
                    <a:pt x="71" y="188"/>
                  </a:cubicBezTo>
                  <a:cubicBezTo>
                    <a:pt x="71" y="188"/>
                    <a:pt x="70" y="188"/>
                    <a:pt x="70" y="188"/>
                  </a:cubicBezTo>
                  <a:cubicBezTo>
                    <a:pt x="57" y="186"/>
                    <a:pt x="41" y="185"/>
                    <a:pt x="25" y="186"/>
                  </a:cubicBezTo>
                  <a:cubicBezTo>
                    <a:pt x="25" y="186"/>
                    <a:pt x="27" y="173"/>
                    <a:pt x="26" y="157"/>
                  </a:cubicBezTo>
                  <a:cubicBezTo>
                    <a:pt x="25" y="147"/>
                    <a:pt x="23" y="135"/>
                    <a:pt x="19" y="125"/>
                  </a:cubicBezTo>
                  <a:cubicBezTo>
                    <a:pt x="15" y="116"/>
                    <a:pt x="12" y="107"/>
                    <a:pt x="9" y="99"/>
                  </a:cubicBezTo>
                  <a:cubicBezTo>
                    <a:pt x="4" y="84"/>
                    <a:pt x="0" y="73"/>
                    <a:pt x="0" y="72"/>
                  </a:cubicBezTo>
                  <a:cubicBezTo>
                    <a:pt x="0" y="71"/>
                    <a:pt x="4" y="33"/>
                    <a:pt x="34" y="18"/>
                  </a:cubicBezTo>
                  <a:cubicBezTo>
                    <a:pt x="34" y="18"/>
                    <a:pt x="49" y="6"/>
                    <a:pt x="57" y="7"/>
                  </a:cubicBezTo>
                  <a:cubicBezTo>
                    <a:pt x="66" y="8"/>
                    <a:pt x="72" y="0"/>
                    <a:pt x="76" y="0"/>
                  </a:cubicBezTo>
                  <a:cubicBezTo>
                    <a:pt x="80" y="0"/>
                    <a:pt x="85" y="7"/>
                    <a:pt x="92" y="9"/>
                  </a:cubicBezTo>
                  <a:cubicBezTo>
                    <a:pt x="100" y="12"/>
                    <a:pt x="107" y="7"/>
                    <a:pt x="112" y="11"/>
                  </a:cubicBezTo>
                  <a:cubicBezTo>
                    <a:pt x="116" y="14"/>
                    <a:pt x="121" y="24"/>
                    <a:pt x="124" y="24"/>
                  </a:cubicBezTo>
                  <a:cubicBezTo>
                    <a:pt x="127" y="24"/>
                    <a:pt x="136" y="31"/>
                    <a:pt x="134" y="37"/>
                  </a:cubicBezTo>
                  <a:cubicBezTo>
                    <a:pt x="134" y="38"/>
                    <a:pt x="134" y="38"/>
                    <a:pt x="134" y="38"/>
                  </a:cubicBezTo>
                  <a:cubicBezTo>
                    <a:pt x="134" y="38"/>
                    <a:pt x="134" y="38"/>
                    <a:pt x="134" y="38"/>
                  </a:cubicBezTo>
                  <a:cubicBezTo>
                    <a:pt x="134" y="39"/>
                    <a:pt x="134" y="39"/>
                    <a:pt x="133" y="39"/>
                  </a:cubicBezTo>
                  <a:cubicBezTo>
                    <a:pt x="133" y="40"/>
                    <a:pt x="133" y="40"/>
                    <a:pt x="132" y="41"/>
                  </a:cubicBezTo>
                  <a:cubicBezTo>
                    <a:pt x="132" y="41"/>
                    <a:pt x="131" y="41"/>
                    <a:pt x="131" y="42"/>
                  </a:cubicBezTo>
                  <a:cubicBezTo>
                    <a:pt x="131" y="42"/>
                    <a:pt x="130" y="42"/>
                    <a:pt x="130" y="42"/>
                  </a:cubicBezTo>
                  <a:cubicBezTo>
                    <a:pt x="130" y="43"/>
                    <a:pt x="130" y="43"/>
                    <a:pt x="129" y="43"/>
                  </a:cubicBezTo>
                  <a:cubicBezTo>
                    <a:pt x="129" y="43"/>
                    <a:pt x="129" y="43"/>
                    <a:pt x="129" y="43"/>
                  </a:cubicBezTo>
                  <a:cubicBezTo>
                    <a:pt x="129" y="43"/>
                    <a:pt x="139" y="82"/>
                    <a:pt x="138" y="90"/>
                  </a:cubicBezTo>
                  <a:cubicBezTo>
                    <a:pt x="138" y="97"/>
                    <a:pt x="137" y="106"/>
                    <a:pt x="139" y="113"/>
                  </a:cubicBezTo>
                  <a:cubicBezTo>
                    <a:pt x="141" y="118"/>
                    <a:pt x="141" y="129"/>
                    <a:pt x="138" y="142"/>
                  </a:cubicBezTo>
                  <a:close/>
                </a:path>
              </a:pathLst>
            </a:custGeom>
            <a:solidFill>
              <a:srgbClr val="F8F3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3">
              <a:extLst>
                <a:ext uri="{FF2B5EF4-FFF2-40B4-BE49-F238E27FC236}">
                  <a16:creationId xmlns:a16="http://schemas.microsoft.com/office/drawing/2014/main" id="{104737AB-59A7-4247-842C-6F97799DA28F}"/>
                </a:ext>
              </a:extLst>
            </p:cNvPr>
            <p:cNvSpPr>
              <a:spLocks/>
            </p:cNvSpPr>
            <p:nvPr/>
          </p:nvSpPr>
          <p:spPr bwMode="auto">
            <a:xfrm>
              <a:off x="5664200" y="3127375"/>
              <a:ext cx="781050" cy="900113"/>
            </a:xfrm>
            <a:custGeom>
              <a:avLst/>
              <a:gdLst>
                <a:gd name="T0" fmla="*/ 134 w 136"/>
                <a:gd name="T1" fmla="*/ 37 h 157"/>
                <a:gd name="T2" fmla="*/ 134 w 136"/>
                <a:gd name="T3" fmla="*/ 38 h 157"/>
                <a:gd name="T4" fmla="*/ 134 w 136"/>
                <a:gd name="T5" fmla="*/ 38 h 157"/>
                <a:gd name="T6" fmla="*/ 133 w 136"/>
                <a:gd name="T7" fmla="*/ 39 h 157"/>
                <a:gd name="T8" fmla="*/ 132 w 136"/>
                <a:gd name="T9" fmla="*/ 41 h 157"/>
                <a:gd name="T10" fmla="*/ 129 w 136"/>
                <a:gd name="T11" fmla="*/ 43 h 157"/>
                <a:gd name="T12" fmla="*/ 129 w 136"/>
                <a:gd name="T13" fmla="*/ 43 h 157"/>
                <a:gd name="T14" fmla="*/ 127 w 136"/>
                <a:gd name="T15" fmla="*/ 79 h 157"/>
                <a:gd name="T16" fmla="*/ 97 w 136"/>
                <a:gd name="T17" fmla="*/ 111 h 157"/>
                <a:gd name="T18" fmla="*/ 85 w 136"/>
                <a:gd name="T19" fmla="*/ 140 h 157"/>
                <a:gd name="T20" fmla="*/ 85 w 136"/>
                <a:gd name="T21" fmla="*/ 157 h 157"/>
                <a:gd name="T22" fmla="*/ 26 w 136"/>
                <a:gd name="T23" fmla="*/ 157 h 157"/>
                <a:gd name="T24" fmla="*/ 19 w 136"/>
                <a:gd name="T25" fmla="*/ 125 h 157"/>
                <a:gd name="T26" fmla="*/ 9 w 136"/>
                <a:gd name="T27" fmla="*/ 99 h 157"/>
                <a:gd name="T28" fmla="*/ 0 w 136"/>
                <a:gd name="T29" fmla="*/ 72 h 157"/>
                <a:gd name="T30" fmla="*/ 34 w 136"/>
                <a:gd name="T31" fmla="*/ 18 h 157"/>
                <a:gd name="T32" fmla="*/ 57 w 136"/>
                <a:gd name="T33" fmla="*/ 7 h 157"/>
                <a:gd name="T34" fmla="*/ 76 w 136"/>
                <a:gd name="T35" fmla="*/ 0 h 157"/>
                <a:gd name="T36" fmla="*/ 92 w 136"/>
                <a:gd name="T37" fmla="*/ 9 h 157"/>
                <a:gd name="T38" fmla="*/ 112 w 136"/>
                <a:gd name="T39" fmla="*/ 11 h 157"/>
                <a:gd name="T40" fmla="*/ 124 w 136"/>
                <a:gd name="T41" fmla="*/ 24 h 157"/>
                <a:gd name="T42" fmla="*/ 134 w 136"/>
                <a:gd name="T43" fmla="*/ 3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6" h="157">
                  <a:moveTo>
                    <a:pt x="134" y="37"/>
                  </a:moveTo>
                  <a:cubicBezTo>
                    <a:pt x="134" y="38"/>
                    <a:pt x="134" y="38"/>
                    <a:pt x="134" y="38"/>
                  </a:cubicBezTo>
                  <a:cubicBezTo>
                    <a:pt x="134" y="38"/>
                    <a:pt x="134" y="38"/>
                    <a:pt x="134" y="38"/>
                  </a:cubicBezTo>
                  <a:cubicBezTo>
                    <a:pt x="134" y="39"/>
                    <a:pt x="134" y="39"/>
                    <a:pt x="133" y="39"/>
                  </a:cubicBezTo>
                  <a:cubicBezTo>
                    <a:pt x="133" y="40"/>
                    <a:pt x="133" y="40"/>
                    <a:pt x="132" y="41"/>
                  </a:cubicBezTo>
                  <a:cubicBezTo>
                    <a:pt x="131" y="42"/>
                    <a:pt x="130" y="43"/>
                    <a:pt x="129" y="43"/>
                  </a:cubicBezTo>
                  <a:cubicBezTo>
                    <a:pt x="129" y="43"/>
                    <a:pt x="129" y="43"/>
                    <a:pt x="129" y="43"/>
                  </a:cubicBezTo>
                  <a:cubicBezTo>
                    <a:pt x="127" y="79"/>
                    <a:pt x="127" y="79"/>
                    <a:pt x="127" y="79"/>
                  </a:cubicBezTo>
                  <a:cubicBezTo>
                    <a:pt x="97" y="111"/>
                    <a:pt x="97" y="111"/>
                    <a:pt x="97" y="111"/>
                  </a:cubicBezTo>
                  <a:cubicBezTo>
                    <a:pt x="89" y="119"/>
                    <a:pt x="85" y="129"/>
                    <a:pt x="85" y="140"/>
                  </a:cubicBezTo>
                  <a:cubicBezTo>
                    <a:pt x="85" y="157"/>
                    <a:pt x="85" y="157"/>
                    <a:pt x="85" y="157"/>
                  </a:cubicBezTo>
                  <a:cubicBezTo>
                    <a:pt x="26" y="157"/>
                    <a:pt x="26" y="157"/>
                    <a:pt x="26" y="157"/>
                  </a:cubicBezTo>
                  <a:cubicBezTo>
                    <a:pt x="25" y="147"/>
                    <a:pt x="23" y="135"/>
                    <a:pt x="19" y="125"/>
                  </a:cubicBezTo>
                  <a:cubicBezTo>
                    <a:pt x="15" y="116"/>
                    <a:pt x="12" y="107"/>
                    <a:pt x="9" y="99"/>
                  </a:cubicBezTo>
                  <a:cubicBezTo>
                    <a:pt x="4" y="84"/>
                    <a:pt x="0" y="73"/>
                    <a:pt x="0" y="72"/>
                  </a:cubicBezTo>
                  <a:cubicBezTo>
                    <a:pt x="0" y="71"/>
                    <a:pt x="4" y="33"/>
                    <a:pt x="34" y="18"/>
                  </a:cubicBezTo>
                  <a:cubicBezTo>
                    <a:pt x="34" y="18"/>
                    <a:pt x="49" y="6"/>
                    <a:pt x="57" y="7"/>
                  </a:cubicBezTo>
                  <a:cubicBezTo>
                    <a:pt x="66" y="8"/>
                    <a:pt x="72" y="0"/>
                    <a:pt x="76" y="0"/>
                  </a:cubicBezTo>
                  <a:cubicBezTo>
                    <a:pt x="80" y="0"/>
                    <a:pt x="85" y="7"/>
                    <a:pt x="92" y="9"/>
                  </a:cubicBezTo>
                  <a:cubicBezTo>
                    <a:pt x="100" y="12"/>
                    <a:pt x="107" y="7"/>
                    <a:pt x="112" y="11"/>
                  </a:cubicBezTo>
                  <a:cubicBezTo>
                    <a:pt x="116" y="14"/>
                    <a:pt x="121" y="24"/>
                    <a:pt x="124" y="24"/>
                  </a:cubicBezTo>
                  <a:cubicBezTo>
                    <a:pt x="127" y="24"/>
                    <a:pt x="136" y="31"/>
                    <a:pt x="134" y="37"/>
                  </a:cubicBezTo>
                  <a:close/>
                </a:path>
              </a:pathLst>
            </a:custGeom>
            <a:gradFill>
              <a:gsLst>
                <a:gs pos="75000">
                  <a:srgbClr val="F7BDBB"/>
                </a:gs>
                <a:gs pos="100000">
                  <a:srgbClr val="F7BDBB">
                    <a:alpha val="0"/>
                  </a:srgbClr>
                </a:gs>
              </a:gsLst>
              <a:lin ang="5400000" scaled="1"/>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4">
              <a:extLst>
                <a:ext uri="{FF2B5EF4-FFF2-40B4-BE49-F238E27FC236}">
                  <a16:creationId xmlns:a16="http://schemas.microsoft.com/office/drawing/2014/main" id="{A4EE508E-C139-4549-AD46-4E5E82F754BB}"/>
                </a:ext>
              </a:extLst>
            </p:cNvPr>
            <p:cNvSpPr>
              <a:spLocks/>
            </p:cNvSpPr>
            <p:nvPr/>
          </p:nvSpPr>
          <p:spPr bwMode="auto">
            <a:xfrm>
              <a:off x="5664200" y="3127375"/>
              <a:ext cx="781050" cy="566738"/>
            </a:xfrm>
            <a:custGeom>
              <a:avLst/>
              <a:gdLst>
                <a:gd name="T0" fmla="*/ 134 w 136"/>
                <a:gd name="T1" fmla="*/ 37 h 99"/>
                <a:gd name="T2" fmla="*/ 134 w 136"/>
                <a:gd name="T3" fmla="*/ 38 h 99"/>
                <a:gd name="T4" fmla="*/ 134 w 136"/>
                <a:gd name="T5" fmla="*/ 38 h 99"/>
                <a:gd name="T6" fmla="*/ 133 w 136"/>
                <a:gd name="T7" fmla="*/ 39 h 99"/>
                <a:gd name="T8" fmla="*/ 132 w 136"/>
                <a:gd name="T9" fmla="*/ 41 h 99"/>
                <a:gd name="T10" fmla="*/ 131 w 136"/>
                <a:gd name="T11" fmla="*/ 42 h 99"/>
                <a:gd name="T12" fmla="*/ 130 w 136"/>
                <a:gd name="T13" fmla="*/ 42 h 99"/>
                <a:gd name="T14" fmla="*/ 129 w 136"/>
                <a:gd name="T15" fmla="*/ 43 h 99"/>
                <a:gd name="T16" fmla="*/ 129 w 136"/>
                <a:gd name="T17" fmla="*/ 43 h 99"/>
                <a:gd name="T18" fmla="*/ 72 w 136"/>
                <a:gd name="T19" fmla="*/ 96 h 99"/>
                <a:gd name="T20" fmla="*/ 70 w 136"/>
                <a:gd name="T21" fmla="*/ 99 h 99"/>
                <a:gd name="T22" fmla="*/ 9 w 136"/>
                <a:gd name="T23" fmla="*/ 99 h 99"/>
                <a:gd name="T24" fmla="*/ 0 w 136"/>
                <a:gd name="T25" fmla="*/ 72 h 99"/>
                <a:gd name="T26" fmla="*/ 34 w 136"/>
                <a:gd name="T27" fmla="*/ 18 h 99"/>
                <a:gd name="T28" fmla="*/ 57 w 136"/>
                <a:gd name="T29" fmla="*/ 7 h 99"/>
                <a:gd name="T30" fmla="*/ 76 w 136"/>
                <a:gd name="T31" fmla="*/ 0 h 99"/>
                <a:gd name="T32" fmla="*/ 92 w 136"/>
                <a:gd name="T33" fmla="*/ 9 h 99"/>
                <a:gd name="T34" fmla="*/ 112 w 136"/>
                <a:gd name="T35" fmla="*/ 11 h 99"/>
                <a:gd name="T36" fmla="*/ 124 w 136"/>
                <a:gd name="T37" fmla="*/ 24 h 99"/>
                <a:gd name="T38" fmla="*/ 134 w 136"/>
                <a:gd name="T39"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6" h="99">
                  <a:moveTo>
                    <a:pt x="134" y="37"/>
                  </a:moveTo>
                  <a:cubicBezTo>
                    <a:pt x="134" y="38"/>
                    <a:pt x="134" y="38"/>
                    <a:pt x="134" y="38"/>
                  </a:cubicBezTo>
                  <a:cubicBezTo>
                    <a:pt x="134" y="38"/>
                    <a:pt x="134" y="38"/>
                    <a:pt x="134" y="38"/>
                  </a:cubicBezTo>
                  <a:cubicBezTo>
                    <a:pt x="134" y="39"/>
                    <a:pt x="134" y="39"/>
                    <a:pt x="133" y="39"/>
                  </a:cubicBezTo>
                  <a:cubicBezTo>
                    <a:pt x="133" y="40"/>
                    <a:pt x="133" y="40"/>
                    <a:pt x="132" y="41"/>
                  </a:cubicBezTo>
                  <a:cubicBezTo>
                    <a:pt x="132" y="41"/>
                    <a:pt x="131" y="41"/>
                    <a:pt x="131" y="42"/>
                  </a:cubicBezTo>
                  <a:cubicBezTo>
                    <a:pt x="131" y="42"/>
                    <a:pt x="130" y="42"/>
                    <a:pt x="130" y="42"/>
                  </a:cubicBezTo>
                  <a:cubicBezTo>
                    <a:pt x="130" y="43"/>
                    <a:pt x="130" y="43"/>
                    <a:pt x="129" y="43"/>
                  </a:cubicBezTo>
                  <a:cubicBezTo>
                    <a:pt x="129" y="43"/>
                    <a:pt x="129" y="43"/>
                    <a:pt x="129" y="43"/>
                  </a:cubicBezTo>
                  <a:cubicBezTo>
                    <a:pt x="124" y="45"/>
                    <a:pt x="107" y="51"/>
                    <a:pt x="72" y="96"/>
                  </a:cubicBezTo>
                  <a:cubicBezTo>
                    <a:pt x="72" y="97"/>
                    <a:pt x="71" y="98"/>
                    <a:pt x="70" y="99"/>
                  </a:cubicBezTo>
                  <a:cubicBezTo>
                    <a:pt x="9" y="99"/>
                    <a:pt x="9" y="99"/>
                    <a:pt x="9" y="99"/>
                  </a:cubicBezTo>
                  <a:cubicBezTo>
                    <a:pt x="4" y="84"/>
                    <a:pt x="0" y="73"/>
                    <a:pt x="0" y="72"/>
                  </a:cubicBezTo>
                  <a:cubicBezTo>
                    <a:pt x="0" y="71"/>
                    <a:pt x="4" y="33"/>
                    <a:pt x="34" y="18"/>
                  </a:cubicBezTo>
                  <a:cubicBezTo>
                    <a:pt x="34" y="18"/>
                    <a:pt x="49" y="6"/>
                    <a:pt x="57" y="7"/>
                  </a:cubicBezTo>
                  <a:cubicBezTo>
                    <a:pt x="66" y="8"/>
                    <a:pt x="72" y="0"/>
                    <a:pt x="76" y="0"/>
                  </a:cubicBezTo>
                  <a:cubicBezTo>
                    <a:pt x="80" y="0"/>
                    <a:pt x="85" y="7"/>
                    <a:pt x="92" y="9"/>
                  </a:cubicBezTo>
                  <a:cubicBezTo>
                    <a:pt x="100" y="12"/>
                    <a:pt x="107" y="7"/>
                    <a:pt x="112" y="11"/>
                  </a:cubicBezTo>
                  <a:cubicBezTo>
                    <a:pt x="116" y="14"/>
                    <a:pt x="121" y="24"/>
                    <a:pt x="124" y="24"/>
                  </a:cubicBezTo>
                  <a:cubicBezTo>
                    <a:pt x="127" y="24"/>
                    <a:pt x="136" y="31"/>
                    <a:pt x="134" y="37"/>
                  </a:cubicBezTo>
                  <a:close/>
                </a:path>
              </a:pathLst>
            </a:custGeom>
            <a:solidFill>
              <a:srgbClr val="FA9F9C"/>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59F122DD-9773-48CA-B36A-41383E8FF7A4}"/>
                </a:ext>
              </a:extLst>
            </p:cNvPr>
            <p:cNvSpPr>
              <a:spLocks/>
            </p:cNvSpPr>
            <p:nvPr/>
          </p:nvSpPr>
          <p:spPr bwMode="auto">
            <a:xfrm>
              <a:off x="6289675" y="3775075"/>
              <a:ext cx="68263" cy="92075"/>
            </a:xfrm>
            <a:custGeom>
              <a:avLst/>
              <a:gdLst>
                <a:gd name="T0" fmla="*/ 0 w 12"/>
                <a:gd name="T1" fmla="*/ 4 h 16"/>
                <a:gd name="T2" fmla="*/ 6 w 12"/>
                <a:gd name="T3" fmla="*/ 8 h 16"/>
                <a:gd name="T4" fmla="*/ 12 w 12"/>
                <a:gd name="T5" fmla="*/ 16 h 16"/>
                <a:gd name="T6" fmla="*/ 0 w 12"/>
                <a:gd name="T7" fmla="*/ 4 h 16"/>
              </a:gdLst>
              <a:ahLst/>
              <a:cxnLst>
                <a:cxn ang="0">
                  <a:pos x="T0" y="T1"/>
                </a:cxn>
                <a:cxn ang="0">
                  <a:pos x="T2" y="T3"/>
                </a:cxn>
                <a:cxn ang="0">
                  <a:pos x="T4" y="T5"/>
                </a:cxn>
                <a:cxn ang="0">
                  <a:pos x="T6" y="T7"/>
                </a:cxn>
              </a:cxnLst>
              <a:rect l="0" t="0" r="r" b="b"/>
              <a:pathLst>
                <a:path w="12" h="16">
                  <a:moveTo>
                    <a:pt x="0" y="4"/>
                  </a:moveTo>
                  <a:cubicBezTo>
                    <a:pt x="0" y="0"/>
                    <a:pt x="4" y="3"/>
                    <a:pt x="6" y="8"/>
                  </a:cubicBezTo>
                  <a:cubicBezTo>
                    <a:pt x="7" y="13"/>
                    <a:pt x="11" y="16"/>
                    <a:pt x="12" y="16"/>
                  </a:cubicBezTo>
                  <a:cubicBezTo>
                    <a:pt x="12" y="16"/>
                    <a:pt x="1" y="14"/>
                    <a:pt x="0" y="4"/>
                  </a:cubicBezTo>
                  <a:close/>
                </a:path>
              </a:pathLst>
            </a:custGeom>
            <a:solidFill>
              <a:srgbClr val="0A00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a:extLst>
                <a:ext uri="{FF2B5EF4-FFF2-40B4-BE49-F238E27FC236}">
                  <a16:creationId xmlns:a16="http://schemas.microsoft.com/office/drawing/2014/main" id="{0FEF4D20-2077-46B3-889D-C3694814510E}"/>
                </a:ext>
              </a:extLst>
            </p:cNvPr>
            <p:cNvSpPr>
              <a:spLocks/>
            </p:cNvSpPr>
            <p:nvPr/>
          </p:nvSpPr>
          <p:spPr bwMode="auto">
            <a:xfrm>
              <a:off x="6324600" y="3792538"/>
              <a:ext cx="131763" cy="360363"/>
            </a:xfrm>
            <a:custGeom>
              <a:avLst/>
              <a:gdLst>
                <a:gd name="T0" fmla="*/ 23 w 23"/>
                <a:gd name="T1" fmla="*/ 26 h 63"/>
                <a:gd name="T2" fmla="*/ 21 w 23"/>
                <a:gd name="T3" fmla="*/ 34 h 63"/>
                <a:gd name="T4" fmla="*/ 19 w 23"/>
                <a:gd name="T5" fmla="*/ 54 h 63"/>
                <a:gd name="T6" fmla="*/ 13 w 23"/>
                <a:gd name="T7" fmla="*/ 62 h 63"/>
                <a:gd name="T8" fmla="*/ 10 w 23"/>
                <a:gd name="T9" fmla="*/ 63 h 63"/>
                <a:gd name="T10" fmla="*/ 0 w 23"/>
                <a:gd name="T11" fmla="*/ 62 h 63"/>
                <a:gd name="T12" fmla="*/ 5 w 23"/>
                <a:gd name="T13" fmla="*/ 0 h 63"/>
                <a:gd name="T14" fmla="*/ 13 w 23"/>
                <a:gd name="T15" fmla="*/ 1 h 63"/>
                <a:gd name="T16" fmla="*/ 23 w 23"/>
                <a:gd name="T17" fmla="*/ 2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3">
                  <a:moveTo>
                    <a:pt x="23" y="26"/>
                  </a:moveTo>
                  <a:cubicBezTo>
                    <a:pt x="23" y="29"/>
                    <a:pt x="22" y="31"/>
                    <a:pt x="21" y="34"/>
                  </a:cubicBezTo>
                  <a:cubicBezTo>
                    <a:pt x="21" y="35"/>
                    <a:pt x="20" y="50"/>
                    <a:pt x="19" y="54"/>
                  </a:cubicBezTo>
                  <a:cubicBezTo>
                    <a:pt x="19" y="56"/>
                    <a:pt x="17" y="61"/>
                    <a:pt x="13" y="62"/>
                  </a:cubicBezTo>
                  <a:cubicBezTo>
                    <a:pt x="12" y="63"/>
                    <a:pt x="11" y="63"/>
                    <a:pt x="10" y="63"/>
                  </a:cubicBezTo>
                  <a:cubicBezTo>
                    <a:pt x="3" y="62"/>
                    <a:pt x="0" y="62"/>
                    <a:pt x="0" y="62"/>
                  </a:cubicBezTo>
                  <a:cubicBezTo>
                    <a:pt x="0" y="62"/>
                    <a:pt x="8" y="22"/>
                    <a:pt x="5" y="0"/>
                  </a:cubicBezTo>
                  <a:cubicBezTo>
                    <a:pt x="13" y="1"/>
                    <a:pt x="13" y="1"/>
                    <a:pt x="13" y="1"/>
                  </a:cubicBezTo>
                  <a:cubicBezTo>
                    <a:pt x="13" y="1"/>
                    <a:pt x="17" y="19"/>
                    <a:pt x="23" y="26"/>
                  </a:cubicBezTo>
                  <a:close/>
                </a:path>
              </a:pathLst>
            </a:custGeom>
            <a:solidFill>
              <a:srgbClr val="FA9F9C"/>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7">
              <a:extLst>
                <a:ext uri="{FF2B5EF4-FFF2-40B4-BE49-F238E27FC236}">
                  <a16:creationId xmlns:a16="http://schemas.microsoft.com/office/drawing/2014/main" id="{3E67FC6E-679C-4B7D-9F05-FF6856EDEB60}"/>
                </a:ext>
              </a:extLst>
            </p:cNvPr>
            <p:cNvSpPr>
              <a:spLocks/>
            </p:cNvSpPr>
            <p:nvPr/>
          </p:nvSpPr>
          <p:spPr bwMode="auto">
            <a:xfrm>
              <a:off x="6324600" y="4010025"/>
              <a:ext cx="74613" cy="142875"/>
            </a:xfrm>
            <a:custGeom>
              <a:avLst/>
              <a:gdLst>
                <a:gd name="T0" fmla="*/ 13 w 13"/>
                <a:gd name="T1" fmla="*/ 24 h 25"/>
                <a:gd name="T2" fmla="*/ 10 w 13"/>
                <a:gd name="T3" fmla="*/ 25 h 25"/>
                <a:gd name="T4" fmla="*/ 0 w 13"/>
                <a:gd name="T5" fmla="*/ 24 h 25"/>
                <a:gd name="T6" fmla="*/ 4 w 13"/>
                <a:gd name="T7" fmla="*/ 0 h 25"/>
                <a:gd name="T8" fmla="*/ 13 w 13"/>
                <a:gd name="T9" fmla="*/ 24 h 25"/>
              </a:gdLst>
              <a:ahLst/>
              <a:cxnLst>
                <a:cxn ang="0">
                  <a:pos x="T0" y="T1"/>
                </a:cxn>
                <a:cxn ang="0">
                  <a:pos x="T2" y="T3"/>
                </a:cxn>
                <a:cxn ang="0">
                  <a:pos x="T4" y="T5"/>
                </a:cxn>
                <a:cxn ang="0">
                  <a:pos x="T6" y="T7"/>
                </a:cxn>
                <a:cxn ang="0">
                  <a:pos x="T8" y="T9"/>
                </a:cxn>
              </a:cxnLst>
              <a:rect l="0" t="0" r="r" b="b"/>
              <a:pathLst>
                <a:path w="13" h="25">
                  <a:moveTo>
                    <a:pt x="13" y="24"/>
                  </a:moveTo>
                  <a:cubicBezTo>
                    <a:pt x="12" y="25"/>
                    <a:pt x="11" y="25"/>
                    <a:pt x="10" y="25"/>
                  </a:cubicBezTo>
                  <a:cubicBezTo>
                    <a:pt x="3" y="24"/>
                    <a:pt x="0" y="24"/>
                    <a:pt x="0" y="24"/>
                  </a:cubicBezTo>
                  <a:cubicBezTo>
                    <a:pt x="4" y="0"/>
                    <a:pt x="4" y="0"/>
                    <a:pt x="4" y="0"/>
                  </a:cubicBezTo>
                  <a:cubicBezTo>
                    <a:pt x="4" y="9"/>
                    <a:pt x="9" y="18"/>
                    <a:pt x="13" y="24"/>
                  </a:cubicBezTo>
                  <a:close/>
                </a:path>
              </a:pathLst>
            </a:custGeom>
            <a:gradFill>
              <a:gsLst>
                <a:gs pos="0">
                  <a:srgbClr val="4BC3E2">
                    <a:alpha val="63000"/>
                  </a:srgbClr>
                </a:gs>
                <a:gs pos="51000">
                  <a:srgbClr val="4BC3E2">
                    <a:alpha val="0"/>
                  </a:srgbClr>
                </a:gs>
              </a:gsLst>
              <a:lin ang="162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8">
              <a:extLst>
                <a:ext uri="{FF2B5EF4-FFF2-40B4-BE49-F238E27FC236}">
                  <a16:creationId xmlns:a16="http://schemas.microsoft.com/office/drawing/2014/main" id="{3E28299F-82DC-4BAC-A5BB-7B5EA5A95BC3}"/>
                </a:ext>
              </a:extLst>
            </p:cNvPr>
            <p:cNvSpPr>
              <a:spLocks noEditPoints="1"/>
            </p:cNvSpPr>
            <p:nvPr/>
          </p:nvSpPr>
          <p:spPr bwMode="auto">
            <a:xfrm>
              <a:off x="4832350" y="3162300"/>
              <a:ext cx="1503363" cy="2624138"/>
            </a:xfrm>
            <a:custGeom>
              <a:avLst/>
              <a:gdLst>
                <a:gd name="T0" fmla="*/ 258 w 262"/>
                <a:gd name="T1" fmla="*/ 413 h 458"/>
                <a:gd name="T2" fmla="*/ 208 w 262"/>
                <a:gd name="T3" fmla="*/ 314 h 458"/>
                <a:gd name="T4" fmla="*/ 214 w 262"/>
                <a:gd name="T5" fmla="*/ 201 h 458"/>
                <a:gd name="T6" fmla="*/ 225 w 262"/>
                <a:gd name="T7" fmla="*/ 192 h 458"/>
                <a:gd name="T8" fmla="*/ 217 w 262"/>
                <a:gd name="T9" fmla="*/ 182 h 458"/>
                <a:gd name="T10" fmla="*/ 216 w 262"/>
                <a:gd name="T11" fmla="*/ 182 h 458"/>
                <a:gd name="T12" fmla="*/ 216 w 262"/>
                <a:gd name="T13" fmla="*/ 182 h 458"/>
                <a:gd name="T14" fmla="*/ 215 w 262"/>
                <a:gd name="T15" fmla="*/ 182 h 458"/>
                <a:gd name="T16" fmla="*/ 215 w 262"/>
                <a:gd name="T17" fmla="*/ 182 h 458"/>
                <a:gd name="T18" fmla="*/ 213 w 262"/>
                <a:gd name="T19" fmla="*/ 151 h 458"/>
                <a:gd name="T20" fmla="*/ 217 w 262"/>
                <a:gd name="T21" fmla="*/ 90 h 458"/>
                <a:gd name="T22" fmla="*/ 222 w 262"/>
                <a:gd name="T23" fmla="*/ 56 h 458"/>
                <a:gd name="T24" fmla="*/ 202 w 262"/>
                <a:gd name="T25" fmla="*/ 1 h 458"/>
                <a:gd name="T26" fmla="*/ 179 w 262"/>
                <a:gd name="T27" fmla="*/ 12 h 458"/>
                <a:gd name="T28" fmla="*/ 145 w 262"/>
                <a:gd name="T29" fmla="*/ 66 h 458"/>
                <a:gd name="T30" fmla="*/ 154 w 262"/>
                <a:gd name="T31" fmla="*/ 93 h 458"/>
                <a:gd name="T32" fmla="*/ 164 w 262"/>
                <a:gd name="T33" fmla="*/ 119 h 458"/>
                <a:gd name="T34" fmla="*/ 171 w 262"/>
                <a:gd name="T35" fmla="*/ 151 h 458"/>
                <a:gd name="T36" fmla="*/ 170 w 262"/>
                <a:gd name="T37" fmla="*/ 180 h 458"/>
                <a:gd name="T38" fmla="*/ 149 w 262"/>
                <a:gd name="T39" fmla="*/ 196 h 458"/>
                <a:gd name="T40" fmla="*/ 94 w 262"/>
                <a:gd name="T41" fmla="*/ 213 h 458"/>
                <a:gd name="T42" fmla="*/ 94 w 262"/>
                <a:gd name="T43" fmla="*/ 213 h 458"/>
                <a:gd name="T44" fmla="*/ 38 w 262"/>
                <a:gd name="T45" fmla="*/ 292 h 458"/>
                <a:gd name="T46" fmla="*/ 23 w 262"/>
                <a:gd name="T47" fmla="*/ 408 h 458"/>
                <a:gd name="T48" fmla="*/ 104 w 262"/>
                <a:gd name="T49" fmla="*/ 409 h 458"/>
                <a:gd name="T50" fmla="*/ 104 w 262"/>
                <a:gd name="T51" fmla="*/ 413 h 458"/>
                <a:gd name="T52" fmla="*/ 109 w 262"/>
                <a:gd name="T53" fmla="*/ 458 h 458"/>
                <a:gd name="T54" fmla="*/ 260 w 262"/>
                <a:gd name="T55" fmla="*/ 458 h 458"/>
                <a:gd name="T56" fmla="*/ 258 w 262"/>
                <a:gd name="T57" fmla="*/ 413 h 458"/>
                <a:gd name="T58" fmla="*/ 76 w 262"/>
                <a:gd name="T59" fmla="*/ 350 h 458"/>
                <a:gd name="T60" fmla="*/ 95 w 262"/>
                <a:gd name="T61" fmla="*/ 329 h 458"/>
                <a:gd name="T62" fmla="*/ 97 w 262"/>
                <a:gd name="T63" fmla="*/ 350 h 458"/>
                <a:gd name="T64" fmla="*/ 76 w 262"/>
                <a:gd name="T65" fmla="*/ 350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2" h="458">
                  <a:moveTo>
                    <a:pt x="258" y="413"/>
                  </a:moveTo>
                  <a:cubicBezTo>
                    <a:pt x="250" y="382"/>
                    <a:pt x="229" y="355"/>
                    <a:pt x="208" y="314"/>
                  </a:cubicBezTo>
                  <a:cubicBezTo>
                    <a:pt x="177" y="255"/>
                    <a:pt x="214" y="201"/>
                    <a:pt x="214" y="201"/>
                  </a:cubicBezTo>
                  <a:cubicBezTo>
                    <a:pt x="214" y="201"/>
                    <a:pt x="223" y="201"/>
                    <a:pt x="225" y="192"/>
                  </a:cubicBezTo>
                  <a:cubicBezTo>
                    <a:pt x="226" y="185"/>
                    <a:pt x="220" y="183"/>
                    <a:pt x="217" y="182"/>
                  </a:cubicBezTo>
                  <a:cubicBezTo>
                    <a:pt x="217" y="182"/>
                    <a:pt x="216" y="182"/>
                    <a:pt x="216" y="182"/>
                  </a:cubicBezTo>
                  <a:cubicBezTo>
                    <a:pt x="216" y="182"/>
                    <a:pt x="216" y="182"/>
                    <a:pt x="216" y="182"/>
                  </a:cubicBezTo>
                  <a:cubicBezTo>
                    <a:pt x="216" y="182"/>
                    <a:pt x="215" y="182"/>
                    <a:pt x="215" y="182"/>
                  </a:cubicBezTo>
                  <a:cubicBezTo>
                    <a:pt x="215" y="182"/>
                    <a:pt x="215" y="182"/>
                    <a:pt x="215" y="182"/>
                  </a:cubicBezTo>
                  <a:cubicBezTo>
                    <a:pt x="214" y="177"/>
                    <a:pt x="213" y="166"/>
                    <a:pt x="213" y="151"/>
                  </a:cubicBezTo>
                  <a:cubicBezTo>
                    <a:pt x="214" y="133"/>
                    <a:pt x="215" y="111"/>
                    <a:pt x="217" y="90"/>
                  </a:cubicBezTo>
                  <a:cubicBezTo>
                    <a:pt x="219" y="78"/>
                    <a:pt x="220" y="66"/>
                    <a:pt x="222" y="56"/>
                  </a:cubicBezTo>
                  <a:cubicBezTo>
                    <a:pt x="229" y="19"/>
                    <a:pt x="202" y="1"/>
                    <a:pt x="202" y="1"/>
                  </a:cubicBezTo>
                  <a:cubicBezTo>
                    <a:pt x="194" y="0"/>
                    <a:pt x="179" y="12"/>
                    <a:pt x="179" y="12"/>
                  </a:cubicBezTo>
                  <a:cubicBezTo>
                    <a:pt x="149" y="27"/>
                    <a:pt x="145" y="65"/>
                    <a:pt x="145" y="66"/>
                  </a:cubicBezTo>
                  <a:cubicBezTo>
                    <a:pt x="145" y="67"/>
                    <a:pt x="149" y="78"/>
                    <a:pt x="154" y="93"/>
                  </a:cubicBezTo>
                  <a:cubicBezTo>
                    <a:pt x="157" y="101"/>
                    <a:pt x="160" y="110"/>
                    <a:pt x="164" y="119"/>
                  </a:cubicBezTo>
                  <a:cubicBezTo>
                    <a:pt x="168" y="129"/>
                    <a:pt x="170" y="141"/>
                    <a:pt x="171" y="151"/>
                  </a:cubicBezTo>
                  <a:cubicBezTo>
                    <a:pt x="172" y="167"/>
                    <a:pt x="170" y="180"/>
                    <a:pt x="170" y="180"/>
                  </a:cubicBezTo>
                  <a:cubicBezTo>
                    <a:pt x="154" y="181"/>
                    <a:pt x="149" y="196"/>
                    <a:pt x="149" y="196"/>
                  </a:cubicBezTo>
                  <a:cubicBezTo>
                    <a:pt x="149" y="196"/>
                    <a:pt x="103" y="205"/>
                    <a:pt x="94" y="213"/>
                  </a:cubicBezTo>
                  <a:cubicBezTo>
                    <a:pt x="94" y="213"/>
                    <a:pt x="94" y="213"/>
                    <a:pt x="94" y="213"/>
                  </a:cubicBezTo>
                  <a:cubicBezTo>
                    <a:pt x="80" y="219"/>
                    <a:pt x="59" y="238"/>
                    <a:pt x="38" y="292"/>
                  </a:cubicBezTo>
                  <a:cubicBezTo>
                    <a:pt x="5" y="376"/>
                    <a:pt x="0" y="402"/>
                    <a:pt x="23" y="408"/>
                  </a:cubicBezTo>
                  <a:cubicBezTo>
                    <a:pt x="32" y="410"/>
                    <a:pt x="66" y="410"/>
                    <a:pt x="104" y="409"/>
                  </a:cubicBezTo>
                  <a:cubicBezTo>
                    <a:pt x="104" y="410"/>
                    <a:pt x="104" y="411"/>
                    <a:pt x="104" y="413"/>
                  </a:cubicBezTo>
                  <a:cubicBezTo>
                    <a:pt x="107" y="435"/>
                    <a:pt x="109" y="452"/>
                    <a:pt x="109" y="458"/>
                  </a:cubicBezTo>
                  <a:cubicBezTo>
                    <a:pt x="260" y="458"/>
                    <a:pt x="260" y="458"/>
                    <a:pt x="260" y="458"/>
                  </a:cubicBezTo>
                  <a:cubicBezTo>
                    <a:pt x="262" y="441"/>
                    <a:pt x="261" y="426"/>
                    <a:pt x="258" y="413"/>
                  </a:cubicBezTo>
                  <a:close/>
                  <a:moveTo>
                    <a:pt x="76" y="350"/>
                  </a:moveTo>
                  <a:cubicBezTo>
                    <a:pt x="76" y="350"/>
                    <a:pt x="85" y="341"/>
                    <a:pt x="95" y="329"/>
                  </a:cubicBezTo>
                  <a:cubicBezTo>
                    <a:pt x="96" y="336"/>
                    <a:pt x="97" y="343"/>
                    <a:pt x="97" y="350"/>
                  </a:cubicBezTo>
                  <a:cubicBezTo>
                    <a:pt x="85" y="350"/>
                    <a:pt x="76" y="350"/>
                    <a:pt x="76" y="350"/>
                  </a:cubicBezTo>
                  <a:close/>
                </a:path>
              </a:pathLst>
            </a:custGeom>
            <a:gradFill flip="none" rotWithShape="1">
              <a:gsLst>
                <a:gs pos="100000">
                  <a:srgbClr val="7289F2">
                    <a:alpha val="0"/>
                  </a:srgbClr>
                </a:gs>
                <a:gs pos="26000">
                  <a:srgbClr val="7289F2">
                    <a:alpha val="54000"/>
                  </a:srgbClr>
                </a:gs>
              </a:gsLst>
              <a:lin ang="7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9">
              <a:extLst>
                <a:ext uri="{FF2B5EF4-FFF2-40B4-BE49-F238E27FC236}">
                  <a16:creationId xmlns:a16="http://schemas.microsoft.com/office/drawing/2014/main" id="{1F1055DB-0FAF-42E9-A9D9-33EEEA5E5D53}"/>
                </a:ext>
              </a:extLst>
            </p:cNvPr>
            <p:cNvSpPr>
              <a:spLocks/>
            </p:cNvSpPr>
            <p:nvPr/>
          </p:nvSpPr>
          <p:spPr bwMode="auto">
            <a:xfrm>
              <a:off x="5192713" y="5167313"/>
              <a:ext cx="236538" cy="338138"/>
            </a:xfrm>
            <a:custGeom>
              <a:avLst/>
              <a:gdLst>
                <a:gd name="T0" fmla="*/ 13 w 41"/>
                <a:gd name="T1" fmla="*/ 0 h 59"/>
                <a:gd name="T2" fmla="*/ 41 w 41"/>
                <a:gd name="T3" fmla="*/ 59 h 59"/>
                <a:gd name="T4" fmla="*/ 34 w 41"/>
                <a:gd name="T5" fmla="*/ 0 h 59"/>
                <a:gd name="T6" fmla="*/ 13 w 41"/>
                <a:gd name="T7" fmla="*/ 0 h 59"/>
              </a:gdLst>
              <a:ahLst/>
              <a:cxnLst>
                <a:cxn ang="0">
                  <a:pos x="T0" y="T1"/>
                </a:cxn>
                <a:cxn ang="0">
                  <a:pos x="T2" y="T3"/>
                </a:cxn>
                <a:cxn ang="0">
                  <a:pos x="T4" y="T5"/>
                </a:cxn>
                <a:cxn ang="0">
                  <a:pos x="T6" y="T7"/>
                </a:cxn>
              </a:cxnLst>
              <a:rect l="0" t="0" r="r" b="b"/>
              <a:pathLst>
                <a:path w="41" h="59">
                  <a:moveTo>
                    <a:pt x="13" y="0"/>
                  </a:moveTo>
                  <a:cubicBezTo>
                    <a:pt x="13" y="0"/>
                    <a:pt x="0" y="45"/>
                    <a:pt x="41" y="59"/>
                  </a:cubicBezTo>
                  <a:cubicBezTo>
                    <a:pt x="34" y="0"/>
                    <a:pt x="34" y="0"/>
                    <a:pt x="34" y="0"/>
                  </a:cubicBezTo>
                  <a:lnTo>
                    <a:pt x="13" y="0"/>
                  </a:lnTo>
                  <a:close/>
                </a:path>
              </a:pathLst>
            </a:custGeom>
            <a:solidFill>
              <a:srgbClr val="829CF3">
                <a:alpha val="26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20">
              <a:extLst>
                <a:ext uri="{FF2B5EF4-FFF2-40B4-BE49-F238E27FC236}">
                  <a16:creationId xmlns:a16="http://schemas.microsoft.com/office/drawing/2014/main" id="{33DD8503-AB72-4432-BEC9-FC4887059C26}"/>
                </a:ext>
              </a:extLst>
            </p:cNvPr>
            <p:cNvSpPr>
              <a:spLocks/>
            </p:cNvSpPr>
            <p:nvPr/>
          </p:nvSpPr>
          <p:spPr bwMode="auto">
            <a:xfrm>
              <a:off x="6191250" y="3625850"/>
              <a:ext cx="333375" cy="217488"/>
            </a:xfrm>
            <a:custGeom>
              <a:avLst/>
              <a:gdLst>
                <a:gd name="T0" fmla="*/ 57 w 58"/>
                <a:gd name="T1" fmla="*/ 4 h 38"/>
                <a:gd name="T2" fmla="*/ 57 w 58"/>
                <a:gd name="T3" fmla="*/ 8 h 38"/>
                <a:gd name="T4" fmla="*/ 53 w 58"/>
                <a:gd name="T5" fmla="*/ 18 h 38"/>
                <a:gd name="T6" fmla="*/ 47 w 58"/>
                <a:gd name="T7" fmla="*/ 24 h 38"/>
                <a:gd name="T8" fmla="*/ 46 w 58"/>
                <a:gd name="T9" fmla="*/ 22 h 38"/>
                <a:gd name="T10" fmla="*/ 47 w 58"/>
                <a:gd name="T11" fmla="*/ 21 h 38"/>
                <a:gd name="T12" fmla="*/ 53 w 58"/>
                <a:gd name="T13" fmla="*/ 8 h 38"/>
                <a:gd name="T14" fmla="*/ 46 w 58"/>
                <a:gd name="T15" fmla="*/ 11 h 38"/>
                <a:gd name="T16" fmla="*/ 17 w 58"/>
                <a:gd name="T17" fmla="*/ 23 h 38"/>
                <a:gd name="T18" fmla="*/ 5 w 58"/>
                <a:gd name="T19" fmla="*/ 37 h 38"/>
                <a:gd name="T20" fmla="*/ 0 w 58"/>
                <a:gd name="T21" fmla="*/ 35 h 38"/>
                <a:gd name="T22" fmla="*/ 15 w 58"/>
                <a:gd name="T23" fmla="*/ 20 h 38"/>
                <a:gd name="T24" fmla="*/ 46 w 58"/>
                <a:gd name="T25" fmla="*/ 7 h 38"/>
                <a:gd name="T26" fmla="*/ 52 w 58"/>
                <a:gd name="T27" fmla="*/ 4 h 38"/>
                <a:gd name="T28" fmla="*/ 46 w 58"/>
                <a:gd name="T29" fmla="*/ 2 h 38"/>
                <a:gd name="T30" fmla="*/ 46 w 58"/>
                <a:gd name="T31" fmla="*/ 0 h 38"/>
                <a:gd name="T32" fmla="*/ 53 w 58"/>
                <a:gd name="T33" fmla="*/ 1 h 38"/>
                <a:gd name="T34" fmla="*/ 57 w 58"/>
                <a:gd name="T35"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 h="38">
                  <a:moveTo>
                    <a:pt x="57" y="4"/>
                  </a:moveTo>
                  <a:cubicBezTo>
                    <a:pt x="57" y="8"/>
                    <a:pt x="57" y="8"/>
                    <a:pt x="57" y="8"/>
                  </a:cubicBezTo>
                  <a:cubicBezTo>
                    <a:pt x="57" y="8"/>
                    <a:pt x="56" y="12"/>
                    <a:pt x="53" y="18"/>
                  </a:cubicBezTo>
                  <a:cubicBezTo>
                    <a:pt x="51" y="23"/>
                    <a:pt x="48" y="24"/>
                    <a:pt x="47" y="24"/>
                  </a:cubicBezTo>
                  <a:cubicBezTo>
                    <a:pt x="46" y="23"/>
                    <a:pt x="46" y="22"/>
                    <a:pt x="46" y="22"/>
                  </a:cubicBezTo>
                  <a:cubicBezTo>
                    <a:pt x="47" y="21"/>
                    <a:pt x="47" y="21"/>
                    <a:pt x="47" y="21"/>
                  </a:cubicBezTo>
                  <a:cubicBezTo>
                    <a:pt x="54" y="20"/>
                    <a:pt x="53" y="8"/>
                    <a:pt x="53" y="8"/>
                  </a:cubicBezTo>
                  <a:cubicBezTo>
                    <a:pt x="46" y="11"/>
                    <a:pt x="46" y="11"/>
                    <a:pt x="46" y="11"/>
                  </a:cubicBezTo>
                  <a:cubicBezTo>
                    <a:pt x="17" y="23"/>
                    <a:pt x="17" y="23"/>
                    <a:pt x="17" y="23"/>
                  </a:cubicBezTo>
                  <a:cubicBezTo>
                    <a:pt x="17" y="23"/>
                    <a:pt x="7" y="35"/>
                    <a:pt x="5" y="37"/>
                  </a:cubicBezTo>
                  <a:cubicBezTo>
                    <a:pt x="3" y="38"/>
                    <a:pt x="0" y="38"/>
                    <a:pt x="0" y="35"/>
                  </a:cubicBezTo>
                  <a:cubicBezTo>
                    <a:pt x="0" y="33"/>
                    <a:pt x="15" y="20"/>
                    <a:pt x="15" y="20"/>
                  </a:cubicBezTo>
                  <a:cubicBezTo>
                    <a:pt x="46" y="7"/>
                    <a:pt x="46" y="7"/>
                    <a:pt x="46" y="7"/>
                  </a:cubicBezTo>
                  <a:cubicBezTo>
                    <a:pt x="52" y="4"/>
                    <a:pt x="52" y="4"/>
                    <a:pt x="52" y="4"/>
                  </a:cubicBezTo>
                  <a:cubicBezTo>
                    <a:pt x="46" y="2"/>
                    <a:pt x="46" y="2"/>
                    <a:pt x="46" y="2"/>
                  </a:cubicBezTo>
                  <a:cubicBezTo>
                    <a:pt x="46" y="2"/>
                    <a:pt x="46" y="1"/>
                    <a:pt x="46" y="0"/>
                  </a:cubicBezTo>
                  <a:cubicBezTo>
                    <a:pt x="48" y="0"/>
                    <a:pt x="50" y="1"/>
                    <a:pt x="53" y="1"/>
                  </a:cubicBezTo>
                  <a:cubicBezTo>
                    <a:pt x="58" y="2"/>
                    <a:pt x="57" y="4"/>
                    <a:pt x="57" y="4"/>
                  </a:cubicBezTo>
                  <a:close/>
                </a:path>
              </a:pathLst>
            </a:custGeom>
            <a:solidFill>
              <a:srgbClr val="0A00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Shape 24">
              <a:extLst>
                <a:ext uri="{FF2B5EF4-FFF2-40B4-BE49-F238E27FC236}">
                  <a16:creationId xmlns:a16="http://schemas.microsoft.com/office/drawing/2014/main" id="{5734A953-9B6C-444B-B25F-6DF0B880B296}"/>
                </a:ext>
              </a:extLst>
            </p:cNvPr>
            <p:cNvSpPr/>
            <p:nvPr/>
          </p:nvSpPr>
          <p:spPr>
            <a:xfrm>
              <a:off x="6538394" y="3930239"/>
              <a:ext cx="104950" cy="82726"/>
            </a:xfrm>
            <a:custGeom>
              <a:avLst/>
              <a:gdLst>
                <a:gd name="connsiteX0" fmla="*/ 519 w 104950"/>
                <a:gd name="connsiteY0" fmla="*/ 1205 h 82726"/>
                <a:gd name="connsiteX1" fmla="*/ 64812 w 104950"/>
                <a:gd name="connsiteY1" fmla="*/ 36924 h 82726"/>
                <a:gd name="connsiteX2" fmla="*/ 102912 w 104950"/>
                <a:gd name="connsiteY2" fmla="*/ 82167 h 82726"/>
                <a:gd name="connsiteX3" fmla="*/ 519 w 104950"/>
                <a:gd name="connsiteY3" fmla="*/ 1205 h 82726"/>
              </a:gdLst>
              <a:ahLst/>
              <a:cxnLst>
                <a:cxn ang="0">
                  <a:pos x="connsiteX0" y="connsiteY0"/>
                </a:cxn>
                <a:cxn ang="0">
                  <a:pos x="connsiteX1" y="connsiteY1"/>
                </a:cxn>
                <a:cxn ang="0">
                  <a:pos x="connsiteX2" y="connsiteY2"/>
                </a:cxn>
                <a:cxn ang="0">
                  <a:pos x="connsiteX3" y="connsiteY3"/>
                </a:cxn>
              </a:cxnLst>
              <a:rect l="l" t="t" r="r" b="b"/>
              <a:pathLst>
                <a:path w="104950" h="82726">
                  <a:moveTo>
                    <a:pt x="519" y="1205"/>
                  </a:moveTo>
                  <a:cubicBezTo>
                    <a:pt x="-5831" y="-6335"/>
                    <a:pt x="47747" y="23430"/>
                    <a:pt x="64812" y="36924"/>
                  </a:cubicBezTo>
                  <a:cubicBezTo>
                    <a:pt x="81877" y="50418"/>
                    <a:pt x="113231" y="87723"/>
                    <a:pt x="102912" y="82167"/>
                  </a:cubicBezTo>
                  <a:cubicBezTo>
                    <a:pt x="92593" y="76611"/>
                    <a:pt x="6869" y="8745"/>
                    <a:pt x="519" y="1205"/>
                  </a:cubicBezTo>
                  <a:close/>
                </a:path>
              </a:pathLst>
            </a:custGeom>
            <a:solidFill>
              <a:srgbClr val="0A00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Shape 149">
              <a:extLst>
                <a:ext uri="{FF2B5EF4-FFF2-40B4-BE49-F238E27FC236}">
                  <a16:creationId xmlns:a16="http://schemas.microsoft.com/office/drawing/2014/main" id="{0981B24C-CD45-4505-87DD-EBA799A608A0}"/>
                </a:ext>
              </a:extLst>
            </p:cNvPr>
            <p:cNvSpPr/>
            <p:nvPr/>
          </p:nvSpPr>
          <p:spPr>
            <a:xfrm>
              <a:off x="6586362" y="3924595"/>
              <a:ext cx="104950" cy="82726"/>
            </a:xfrm>
            <a:custGeom>
              <a:avLst/>
              <a:gdLst>
                <a:gd name="connsiteX0" fmla="*/ 519 w 104950"/>
                <a:gd name="connsiteY0" fmla="*/ 1205 h 82726"/>
                <a:gd name="connsiteX1" fmla="*/ 64812 w 104950"/>
                <a:gd name="connsiteY1" fmla="*/ 36924 h 82726"/>
                <a:gd name="connsiteX2" fmla="*/ 102912 w 104950"/>
                <a:gd name="connsiteY2" fmla="*/ 82167 h 82726"/>
                <a:gd name="connsiteX3" fmla="*/ 519 w 104950"/>
                <a:gd name="connsiteY3" fmla="*/ 1205 h 82726"/>
              </a:gdLst>
              <a:ahLst/>
              <a:cxnLst>
                <a:cxn ang="0">
                  <a:pos x="connsiteX0" y="connsiteY0"/>
                </a:cxn>
                <a:cxn ang="0">
                  <a:pos x="connsiteX1" y="connsiteY1"/>
                </a:cxn>
                <a:cxn ang="0">
                  <a:pos x="connsiteX2" y="connsiteY2"/>
                </a:cxn>
                <a:cxn ang="0">
                  <a:pos x="connsiteX3" y="connsiteY3"/>
                </a:cxn>
              </a:cxnLst>
              <a:rect l="l" t="t" r="r" b="b"/>
              <a:pathLst>
                <a:path w="104950" h="82726">
                  <a:moveTo>
                    <a:pt x="519" y="1205"/>
                  </a:moveTo>
                  <a:cubicBezTo>
                    <a:pt x="-5831" y="-6335"/>
                    <a:pt x="47747" y="23430"/>
                    <a:pt x="64812" y="36924"/>
                  </a:cubicBezTo>
                  <a:cubicBezTo>
                    <a:pt x="81877" y="50418"/>
                    <a:pt x="113231" y="87723"/>
                    <a:pt x="102912" y="82167"/>
                  </a:cubicBezTo>
                  <a:cubicBezTo>
                    <a:pt x="92593" y="76611"/>
                    <a:pt x="6869" y="8745"/>
                    <a:pt x="519" y="1205"/>
                  </a:cubicBezTo>
                  <a:close/>
                </a:path>
              </a:pathLst>
            </a:custGeom>
            <a:solidFill>
              <a:srgbClr val="0A00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Shape 25">
              <a:extLst>
                <a:ext uri="{FF2B5EF4-FFF2-40B4-BE49-F238E27FC236}">
                  <a16:creationId xmlns:a16="http://schemas.microsoft.com/office/drawing/2014/main" id="{95F849CF-BB96-4670-91B9-CF85441BB33B}"/>
                </a:ext>
              </a:extLst>
            </p:cNvPr>
            <p:cNvSpPr/>
            <p:nvPr/>
          </p:nvSpPr>
          <p:spPr>
            <a:xfrm>
              <a:off x="5832786" y="4279895"/>
              <a:ext cx="465015" cy="55559"/>
            </a:xfrm>
            <a:custGeom>
              <a:avLst/>
              <a:gdLst>
                <a:gd name="connsiteX0" fmla="*/ 456889 w 465015"/>
                <a:gd name="connsiteY0" fmla="*/ 50805 h 55559"/>
                <a:gd name="connsiteX1" fmla="*/ 2864 w 465015"/>
                <a:gd name="connsiteY1" fmla="*/ 5 h 55559"/>
                <a:gd name="connsiteX2" fmla="*/ 272739 w 465015"/>
                <a:gd name="connsiteY2" fmla="*/ 47630 h 55559"/>
                <a:gd name="connsiteX3" fmla="*/ 456889 w 465015"/>
                <a:gd name="connsiteY3" fmla="*/ 50805 h 55559"/>
              </a:gdLst>
              <a:ahLst/>
              <a:cxnLst>
                <a:cxn ang="0">
                  <a:pos x="connsiteX0" y="connsiteY0"/>
                </a:cxn>
                <a:cxn ang="0">
                  <a:pos x="connsiteX1" y="connsiteY1"/>
                </a:cxn>
                <a:cxn ang="0">
                  <a:pos x="connsiteX2" y="connsiteY2"/>
                </a:cxn>
                <a:cxn ang="0">
                  <a:pos x="connsiteX3" y="connsiteY3"/>
                </a:cxn>
              </a:cxnLst>
              <a:rect l="l" t="t" r="r" b="b"/>
              <a:pathLst>
                <a:path w="465015" h="55559">
                  <a:moveTo>
                    <a:pt x="456889" y="50805"/>
                  </a:moveTo>
                  <a:cubicBezTo>
                    <a:pt x="411910" y="42867"/>
                    <a:pt x="33556" y="534"/>
                    <a:pt x="2864" y="5"/>
                  </a:cubicBezTo>
                  <a:cubicBezTo>
                    <a:pt x="-27828" y="-524"/>
                    <a:pt x="196539" y="39163"/>
                    <a:pt x="272739" y="47630"/>
                  </a:cubicBezTo>
                  <a:cubicBezTo>
                    <a:pt x="348939" y="56097"/>
                    <a:pt x="501868" y="58743"/>
                    <a:pt x="456889" y="50805"/>
                  </a:cubicBezTo>
                  <a:close/>
                </a:path>
              </a:pathLst>
            </a:custGeom>
            <a:solidFill>
              <a:srgbClr val="0A00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nvGrpSpPr>
          <p:cNvPr id="38" name="Group 37" descr="This image is an icon of three people and a globe. ">
            <a:extLst>
              <a:ext uri="{FF2B5EF4-FFF2-40B4-BE49-F238E27FC236}">
                <a16:creationId xmlns:a16="http://schemas.microsoft.com/office/drawing/2014/main" id="{A990E334-4A7D-4F5C-A904-F305BFAA954B}"/>
              </a:ext>
            </a:extLst>
          </p:cNvPr>
          <p:cNvGrpSpPr/>
          <p:nvPr/>
        </p:nvGrpSpPr>
        <p:grpSpPr>
          <a:xfrm>
            <a:off x="8206509" y="5013526"/>
            <a:ext cx="1271588" cy="1273175"/>
            <a:chOff x="8229600" y="4162425"/>
            <a:chExt cx="1271588" cy="1273175"/>
          </a:xfrm>
        </p:grpSpPr>
        <p:sp>
          <p:nvSpPr>
            <p:cNvPr id="36" name="Oval 28">
              <a:extLst>
                <a:ext uri="{FF2B5EF4-FFF2-40B4-BE49-F238E27FC236}">
                  <a16:creationId xmlns:a16="http://schemas.microsoft.com/office/drawing/2014/main" id="{4699FCCF-8ACA-4F41-97A7-AD2C08AE5E98}"/>
                </a:ext>
              </a:extLst>
            </p:cNvPr>
            <p:cNvSpPr>
              <a:spLocks noChangeArrowheads="1"/>
            </p:cNvSpPr>
            <p:nvPr/>
          </p:nvSpPr>
          <p:spPr bwMode="auto">
            <a:xfrm>
              <a:off x="8229600" y="4162425"/>
              <a:ext cx="1271588" cy="1273175"/>
            </a:xfrm>
            <a:prstGeom prst="ellipse">
              <a:avLst/>
            </a:pr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202" name="Group 201">
              <a:extLst>
                <a:ext uri="{FF2B5EF4-FFF2-40B4-BE49-F238E27FC236}">
                  <a16:creationId xmlns:a16="http://schemas.microsoft.com/office/drawing/2014/main" id="{F63DE9C6-B298-4701-B108-E8E84885E8BC}"/>
                </a:ext>
              </a:extLst>
            </p:cNvPr>
            <p:cNvGrpSpPr/>
            <p:nvPr/>
          </p:nvGrpSpPr>
          <p:grpSpPr>
            <a:xfrm>
              <a:off x="8560253" y="4426329"/>
              <a:ext cx="610282" cy="674403"/>
              <a:chOff x="4841875" y="2895601"/>
              <a:chExt cx="344488" cy="346075"/>
            </a:xfrm>
          </p:grpSpPr>
          <p:sp>
            <p:nvSpPr>
              <p:cNvPr id="203" name="Freeform 258">
                <a:extLst>
                  <a:ext uri="{FF2B5EF4-FFF2-40B4-BE49-F238E27FC236}">
                    <a16:creationId xmlns:a16="http://schemas.microsoft.com/office/drawing/2014/main" id="{05760EEA-E70F-4460-BC2A-336F9645E04A}"/>
                  </a:ext>
                </a:extLst>
              </p:cNvPr>
              <p:cNvSpPr>
                <a:spLocks/>
              </p:cNvSpPr>
              <p:nvPr/>
            </p:nvSpPr>
            <p:spPr bwMode="auto">
              <a:xfrm>
                <a:off x="4916488" y="2895601"/>
                <a:ext cx="195263" cy="195263"/>
              </a:xfrm>
              <a:custGeom>
                <a:avLst/>
                <a:gdLst>
                  <a:gd name="T0" fmla="*/ 52 w 52"/>
                  <a:gd name="T1" fmla="*/ 26 h 52"/>
                  <a:gd name="T2" fmla="*/ 26 w 52"/>
                  <a:gd name="T3" fmla="*/ 52 h 52"/>
                  <a:gd name="T4" fmla="*/ 0 w 52"/>
                  <a:gd name="T5" fmla="*/ 25 h 52"/>
                  <a:gd name="T6" fmla="*/ 25 w 52"/>
                  <a:gd name="T7" fmla="*/ 0 h 52"/>
                  <a:gd name="T8" fmla="*/ 26 w 52"/>
                  <a:gd name="T9" fmla="*/ 0 h 52"/>
                  <a:gd name="T10" fmla="*/ 52 w 52"/>
                  <a:gd name="T11" fmla="*/ 26 h 52"/>
                </a:gdLst>
                <a:ahLst/>
                <a:cxnLst>
                  <a:cxn ang="0">
                    <a:pos x="T0" y="T1"/>
                  </a:cxn>
                  <a:cxn ang="0">
                    <a:pos x="T2" y="T3"/>
                  </a:cxn>
                  <a:cxn ang="0">
                    <a:pos x="T4" y="T5"/>
                  </a:cxn>
                  <a:cxn ang="0">
                    <a:pos x="T6" y="T7"/>
                  </a:cxn>
                  <a:cxn ang="0">
                    <a:pos x="T8" y="T9"/>
                  </a:cxn>
                  <a:cxn ang="0">
                    <a:pos x="T10" y="T11"/>
                  </a:cxn>
                </a:cxnLst>
                <a:rect l="0" t="0" r="r" b="b"/>
                <a:pathLst>
                  <a:path w="52" h="52">
                    <a:moveTo>
                      <a:pt x="52" y="26"/>
                    </a:moveTo>
                    <a:cubicBezTo>
                      <a:pt x="52" y="40"/>
                      <a:pt x="40" y="52"/>
                      <a:pt x="26" y="52"/>
                    </a:cubicBezTo>
                    <a:cubicBezTo>
                      <a:pt x="12" y="52"/>
                      <a:pt x="0" y="40"/>
                      <a:pt x="0" y="25"/>
                    </a:cubicBezTo>
                    <a:cubicBezTo>
                      <a:pt x="0" y="11"/>
                      <a:pt x="11" y="1"/>
                      <a:pt x="25" y="0"/>
                    </a:cubicBezTo>
                    <a:cubicBezTo>
                      <a:pt x="25" y="0"/>
                      <a:pt x="26" y="0"/>
                      <a:pt x="26" y="0"/>
                    </a:cubicBezTo>
                    <a:cubicBezTo>
                      <a:pt x="40" y="0"/>
                      <a:pt x="52" y="11"/>
                      <a:pt x="52" y="26"/>
                    </a:cubicBezTo>
                    <a:close/>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4" name="Freeform 259">
                <a:extLst>
                  <a:ext uri="{FF2B5EF4-FFF2-40B4-BE49-F238E27FC236}">
                    <a16:creationId xmlns:a16="http://schemas.microsoft.com/office/drawing/2014/main" id="{7AE0CD2C-CD57-47B1-B505-80D106A80804}"/>
                  </a:ext>
                </a:extLst>
              </p:cNvPr>
              <p:cNvSpPr>
                <a:spLocks/>
              </p:cNvSpPr>
              <p:nvPr/>
            </p:nvSpPr>
            <p:spPr bwMode="auto">
              <a:xfrm>
                <a:off x="4957763" y="2895601"/>
                <a:ext cx="52388" cy="195263"/>
              </a:xfrm>
              <a:custGeom>
                <a:avLst/>
                <a:gdLst>
                  <a:gd name="T0" fmla="*/ 14 w 14"/>
                  <a:gd name="T1" fmla="*/ 0 h 52"/>
                  <a:gd name="T2" fmla="*/ 14 w 14"/>
                  <a:gd name="T3" fmla="*/ 52 h 52"/>
                </a:gdLst>
                <a:ahLst/>
                <a:cxnLst>
                  <a:cxn ang="0">
                    <a:pos x="T0" y="T1"/>
                  </a:cxn>
                  <a:cxn ang="0">
                    <a:pos x="T2" y="T3"/>
                  </a:cxn>
                </a:cxnLst>
                <a:rect l="0" t="0" r="r" b="b"/>
                <a:pathLst>
                  <a:path w="14" h="52">
                    <a:moveTo>
                      <a:pt x="14" y="0"/>
                    </a:moveTo>
                    <a:cubicBezTo>
                      <a:pt x="0" y="15"/>
                      <a:pt x="0" y="34"/>
                      <a:pt x="14"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 name="Freeform 260">
                <a:extLst>
                  <a:ext uri="{FF2B5EF4-FFF2-40B4-BE49-F238E27FC236}">
                    <a16:creationId xmlns:a16="http://schemas.microsoft.com/office/drawing/2014/main" id="{872A3131-C536-4756-B975-DACC55DF3723}"/>
                  </a:ext>
                </a:extLst>
              </p:cNvPr>
              <p:cNvSpPr>
                <a:spLocks/>
              </p:cNvSpPr>
              <p:nvPr/>
            </p:nvSpPr>
            <p:spPr bwMode="auto">
              <a:xfrm>
                <a:off x="5018088" y="2895601"/>
                <a:ext cx="52388" cy="195263"/>
              </a:xfrm>
              <a:custGeom>
                <a:avLst/>
                <a:gdLst>
                  <a:gd name="T0" fmla="*/ 0 w 14"/>
                  <a:gd name="T1" fmla="*/ 0 h 52"/>
                  <a:gd name="T2" fmla="*/ 0 w 14"/>
                  <a:gd name="T3" fmla="*/ 52 h 52"/>
                </a:gdLst>
                <a:ahLst/>
                <a:cxnLst>
                  <a:cxn ang="0">
                    <a:pos x="T0" y="T1"/>
                  </a:cxn>
                  <a:cxn ang="0">
                    <a:pos x="T2" y="T3"/>
                  </a:cxn>
                </a:cxnLst>
                <a:rect l="0" t="0" r="r" b="b"/>
                <a:pathLst>
                  <a:path w="14" h="52">
                    <a:moveTo>
                      <a:pt x="0" y="0"/>
                    </a:moveTo>
                    <a:cubicBezTo>
                      <a:pt x="14" y="15"/>
                      <a:pt x="14" y="34"/>
                      <a:pt x="0"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6" name="Line 261">
                <a:extLst>
                  <a:ext uri="{FF2B5EF4-FFF2-40B4-BE49-F238E27FC236}">
                    <a16:creationId xmlns:a16="http://schemas.microsoft.com/office/drawing/2014/main" id="{8D6C92E4-36B6-469D-8D9D-7E821A2B6AD3}"/>
                  </a:ext>
                </a:extLst>
              </p:cNvPr>
              <p:cNvSpPr>
                <a:spLocks noChangeShapeType="1"/>
              </p:cNvSpPr>
              <p:nvPr/>
            </p:nvSpPr>
            <p:spPr bwMode="auto">
              <a:xfrm>
                <a:off x="4932363" y="3044826"/>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 name="Line 262">
                <a:extLst>
                  <a:ext uri="{FF2B5EF4-FFF2-40B4-BE49-F238E27FC236}">
                    <a16:creationId xmlns:a16="http://schemas.microsoft.com/office/drawing/2014/main" id="{B9D7D31E-100C-4875-91DB-E3AA306D1C1C}"/>
                  </a:ext>
                </a:extLst>
              </p:cNvPr>
              <p:cNvSpPr>
                <a:spLocks noChangeShapeType="1"/>
              </p:cNvSpPr>
              <p:nvPr/>
            </p:nvSpPr>
            <p:spPr bwMode="auto">
              <a:xfrm>
                <a:off x="4932363" y="2940051"/>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8" name="Line 263">
                <a:extLst>
                  <a:ext uri="{FF2B5EF4-FFF2-40B4-BE49-F238E27FC236}">
                    <a16:creationId xmlns:a16="http://schemas.microsoft.com/office/drawing/2014/main" id="{29CE937B-2D75-4864-AD7D-EE0DA1EBAD70}"/>
                  </a:ext>
                </a:extLst>
              </p:cNvPr>
              <p:cNvSpPr>
                <a:spLocks noChangeShapeType="1"/>
              </p:cNvSpPr>
              <p:nvPr/>
            </p:nvSpPr>
            <p:spPr bwMode="auto">
              <a:xfrm>
                <a:off x="4916488" y="2992438"/>
                <a:ext cx="195263"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9" name="Oval 264">
                <a:extLst>
                  <a:ext uri="{FF2B5EF4-FFF2-40B4-BE49-F238E27FC236}">
                    <a16:creationId xmlns:a16="http://schemas.microsoft.com/office/drawing/2014/main" id="{5C237BA8-A5D9-4E6F-B526-E9714857803B}"/>
                  </a:ext>
                </a:extLst>
              </p:cNvPr>
              <p:cNvSpPr>
                <a:spLocks noChangeArrowheads="1"/>
              </p:cNvSpPr>
              <p:nvPr/>
            </p:nvSpPr>
            <p:spPr bwMode="auto">
              <a:xfrm>
                <a:off x="4864100"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 name="Oval 265">
                <a:extLst>
                  <a:ext uri="{FF2B5EF4-FFF2-40B4-BE49-F238E27FC236}">
                    <a16:creationId xmlns:a16="http://schemas.microsoft.com/office/drawing/2014/main" id="{661A5EFA-ECB7-4C9D-A8BD-1FACE7EBBD7D}"/>
                  </a:ext>
                </a:extLst>
              </p:cNvPr>
              <p:cNvSpPr>
                <a:spLocks noChangeArrowheads="1"/>
              </p:cNvSpPr>
              <p:nvPr/>
            </p:nvSpPr>
            <p:spPr bwMode="auto">
              <a:xfrm>
                <a:off x="4976813"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1" name="Oval 266">
                <a:extLst>
                  <a:ext uri="{FF2B5EF4-FFF2-40B4-BE49-F238E27FC236}">
                    <a16:creationId xmlns:a16="http://schemas.microsoft.com/office/drawing/2014/main" id="{6503CA85-38C3-44D1-94CA-34EA501E44D5}"/>
                  </a:ext>
                </a:extLst>
              </p:cNvPr>
              <p:cNvSpPr>
                <a:spLocks noChangeArrowheads="1"/>
              </p:cNvSpPr>
              <p:nvPr/>
            </p:nvSpPr>
            <p:spPr bwMode="auto">
              <a:xfrm>
                <a:off x="5089525"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2" name="Freeform 267">
                <a:extLst>
                  <a:ext uri="{FF2B5EF4-FFF2-40B4-BE49-F238E27FC236}">
                    <a16:creationId xmlns:a16="http://schemas.microsoft.com/office/drawing/2014/main" id="{AE3AF176-184A-4597-B23C-A8ECB69459A6}"/>
                  </a:ext>
                </a:extLst>
              </p:cNvPr>
              <p:cNvSpPr>
                <a:spLocks/>
              </p:cNvSpPr>
              <p:nvPr/>
            </p:nvSpPr>
            <p:spPr bwMode="auto">
              <a:xfrm>
                <a:off x="4841875" y="3181351"/>
                <a:ext cx="344488" cy="60325"/>
              </a:xfrm>
              <a:custGeom>
                <a:avLst/>
                <a:gdLst>
                  <a:gd name="T0" fmla="*/ 76 w 92"/>
                  <a:gd name="T1" fmla="*/ 0 h 16"/>
                  <a:gd name="T2" fmla="*/ 61 w 92"/>
                  <a:gd name="T3" fmla="*/ 11 h 16"/>
                  <a:gd name="T4" fmla="*/ 46 w 92"/>
                  <a:gd name="T5" fmla="*/ 0 h 16"/>
                  <a:gd name="T6" fmla="*/ 31 w 92"/>
                  <a:gd name="T7" fmla="*/ 11 h 16"/>
                  <a:gd name="T8" fmla="*/ 16 w 92"/>
                  <a:gd name="T9" fmla="*/ 0 h 16"/>
                  <a:gd name="T10" fmla="*/ 0 w 92"/>
                  <a:gd name="T11" fmla="*/ 16 h 16"/>
                  <a:gd name="T12" fmla="*/ 92 w 92"/>
                  <a:gd name="T13" fmla="*/ 16 h 16"/>
                  <a:gd name="T14" fmla="*/ 76 w 9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6">
                    <a:moveTo>
                      <a:pt x="76" y="0"/>
                    </a:moveTo>
                    <a:cubicBezTo>
                      <a:pt x="69" y="0"/>
                      <a:pt x="63" y="4"/>
                      <a:pt x="61" y="11"/>
                    </a:cubicBezTo>
                    <a:cubicBezTo>
                      <a:pt x="59" y="4"/>
                      <a:pt x="53" y="0"/>
                      <a:pt x="46" y="0"/>
                    </a:cubicBezTo>
                    <a:cubicBezTo>
                      <a:pt x="39" y="0"/>
                      <a:pt x="33" y="4"/>
                      <a:pt x="31" y="11"/>
                    </a:cubicBezTo>
                    <a:cubicBezTo>
                      <a:pt x="29" y="4"/>
                      <a:pt x="23" y="0"/>
                      <a:pt x="16" y="0"/>
                    </a:cubicBezTo>
                    <a:cubicBezTo>
                      <a:pt x="7" y="0"/>
                      <a:pt x="0" y="8"/>
                      <a:pt x="0" y="16"/>
                    </a:cubicBezTo>
                    <a:cubicBezTo>
                      <a:pt x="92" y="16"/>
                      <a:pt x="92" y="16"/>
                      <a:pt x="92" y="16"/>
                    </a:cubicBezTo>
                    <a:cubicBezTo>
                      <a:pt x="92" y="8"/>
                      <a:pt x="85" y="0"/>
                      <a:pt x="76" y="0"/>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43" name="Group 42">
            <a:extLst>
              <a:ext uri="{FF2B5EF4-FFF2-40B4-BE49-F238E27FC236}">
                <a16:creationId xmlns:a16="http://schemas.microsoft.com/office/drawing/2014/main" id="{A64F8879-D01A-46C0-82F4-C2574F5186EA}"/>
              </a:ext>
              <a:ext uri="{C183D7F6-B498-43B3-948B-1728B52AA6E4}">
                <adec:decorative xmlns:adec="http://schemas.microsoft.com/office/drawing/2017/decorative" val="1"/>
              </a:ext>
            </a:extLst>
          </p:cNvPr>
          <p:cNvGrpSpPr/>
          <p:nvPr/>
        </p:nvGrpSpPr>
        <p:grpSpPr>
          <a:xfrm>
            <a:off x="9831281" y="4968889"/>
            <a:ext cx="1994697" cy="1854891"/>
            <a:chOff x="9695998" y="4137616"/>
            <a:chExt cx="2163306" cy="1854891"/>
          </a:xfrm>
        </p:grpSpPr>
        <p:sp>
          <p:nvSpPr>
            <p:cNvPr id="331" name="TextBox 330">
              <a:extLst>
                <a:ext uri="{FF2B5EF4-FFF2-40B4-BE49-F238E27FC236}">
                  <a16:creationId xmlns:a16="http://schemas.microsoft.com/office/drawing/2014/main" id="{62109C55-9EBC-4778-80D4-D55D22307915}"/>
                </a:ext>
              </a:extLst>
            </p:cNvPr>
            <p:cNvSpPr txBox="1"/>
            <p:nvPr/>
          </p:nvSpPr>
          <p:spPr>
            <a:xfrm>
              <a:off x="9700605" y="4137616"/>
              <a:ext cx="2158699" cy="738664"/>
            </a:xfrm>
            <a:prstGeom prst="rect">
              <a:avLst/>
            </a:prstGeom>
            <a:noFill/>
          </p:spPr>
          <p:txBody>
            <a:bodyPr wrap="square" lIns="0" tIns="0" rIns="0" bIns="0" rtlCol="0" anchor="t">
              <a:spAutoFit/>
            </a:bodyPr>
            <a:lstStyle/>
            <a:p>
              <a:r>
                <a:rPr lang="en-US" sz="1600" b="1" dirty="0">
                  <a:solidFill>
                    <a:srgbClr val="002060"/>
                  </a:solidFill>
                  <a:latin typeface="Segoe UI"/>
                  <a:cs typeface="Segoe UI"/>
                </a:rPr>
                <a:t>TOP WORDS FROM REVIEW TITLE WORDCLOUD</a:t>
              </a:r>
            </a:p>
          </p:txBody>
        </p:sp>
        <p:sp>
          <p:nvSpPr>
            <p:cNvPr id="332" name="Rectangle 331">
              <a:extLst>
                <a:ext uri="{FF2B5EF4-FFF2-40B4-BE49-F238E27FC236}">
                  <a16:creationId xmlns:a16="http://schemas.microsoft.com/office/drawing/2014/main" id="{779BDC05-BA31-44EF-B695-331F1F3CEBCA}"/>
                </a:ext>
              </a:extLst>
            </p:cNvPr>
            <p:cNvSpPr/>
            <p:nvPr/>
          </p:nvSpPr>
          <p:spPr>
            <a:xfrm>
              <a:off x="9695998" y="4987830"/>
              <a:ext cx="1074705" cy="1004677"/>
            </a:xfrm>
            <a:prstGeom prst="rect">
              <a:avLst/>
            </a:prstGeom>
          </p:spPr>
          <p:txBody>
            <a:bodyPr wrap="square" lIns="0" tIns="0" rIns="0" bIns="0" anchor="t">
              <a:spAutoFit/>
            </a:bodyPr>
            <a:lstStyle/>
            <a:p>
              <a:r>
                <a:rPr lang="en-US" sz="1600" i="1" dirty="0">
                  <a:solidFill>
                    <a:srgbClr val="002060"/>
                  </a:solidFill>
                  <a:latin typeface="Calibri Light"/>
                  <a:ea typeface="Calibri Light"/>
                  <a:cs typeface="Segoe UI"/>
                </a:rPr>
                <a:t>Good</a:t>
              </a:r>
            </a:p>
            <a:p>
              <a:r>
                <a:rPr lang="en-US" sz="1600" i="1">
                  <a:solidFill>
                    <a:srgbClr val="002060"/>
                  </a:solidFill>
                  <a:latin typeface="Calibri Light"/>
                  <a:ea typeface="Calibri Light"/>
                  <a:cs typeface="Segoe UI"/>
                </a:rPr>
                <a:t>Product</a:t>
              </a:r>
            </a:p>
            <a:p>
              <a:r>
                <a:rPr lang="en-US" sz="1600" i="1">
                  <a:solidFill>
                    <a:srgbClr val="002060"/>
                  </a:solidFill>
                  <a:latin typeface="Calibri Light"/>
                  <a:ea typeface="Calibri Light"/>
                  <a:cs typeface="Segoe UI"/>
                </a:rPr>
                <a:t>Nice</a:t>
              </a:r>
              <a:endParaRPr lang="en-US" sz="1600" i="1" dirty="0">
                <a:solidFill>
                  <a:srgbClr val="002060"/>
                </a:solidFill>
                <a:latin typeface="Calibri Light"/>
                <a:ea typeface="Calibri Light"/>
                <a:cs typeface="Segoe UI"/>
              </a:endParaRPr>
            </a:p>
            <a:p>
              <a:r>
                <a:rPr lang="en-US" sz="1600" i="1" dirty="0">
                  <a:solidFill>
                    <a:srgbClr val="002060"/>
                  </a:solidFill>
                  <a:latin typeface="Calibri Light"/>
                  <a:ea typeface="Calibri Light"/>
                  <a:cs typeface="Segoe UI"/>
                </a:rPr>
                <a:t>Quality </a:t>
              </a:r>
            </a:p>
          </p:txBody>
        </p:sp>
      </p:grpSp>
      <p:grpSp>
        <p:nvGrpSpPr>
          <p:cNvPr id="2" name="Group 1">
            <a:extLst>
              <a:ext uri="{FF2B5EF4-FFF2-40B4-BE49-F238E27FC236}">
                <a16:creationId xmlns:a16="http://schemas.microsoft.com/office/drawing/2014/main" id="{9E55E2F8-02BA-99A3-D7A9-35B058036494}"/>
              </a:ext>
              <a:ext uri="{C183D7F6-B498-43B3-948B-1728B52AA6E4}">
                <adec:decorative xmlns:adec="http://schemas.microsoft.com/office/drawing/2017/decorative" val="1"/>
              </a:ext>
            </a:extLst>
          </p:cNvPr>
          <p:cNvGrpSpPr/>
          <p:nvPr/>
        </p:nvGrpSpPr>
        <p:grpSpPr>
          <a:xfrm>
            <a:off x="4442392" y="1167614"/>
            <a:ext cx="3298174" cy="750359"/>
            <a:chOff x="9929108" y="4144787"/>
            <a:chExt cx="1496284" cy="809727"/>
          </a:xfrm>
        </p:grpSpPr>
        <p:sp>
          <p:nvSpPr>
            <p:cNvPr id="3" name="TextBox 2">
              <a:extLst>
                <a:ext uri="{FF2B5EF4-FFF2-40B4-BE49-F238E27FC236}">
                  <a16:creationId xmlns:a16="http://schemas.microsoft.com/office/drawing/2014/main" id="{228E5A4D-C072-A9DC-D019-B49F5DD559BF}"/>
                </a:ext>
              </a:extLst>
            </p:cNvPr>
            <p:cNvSpPr txBox="1"/>
            <p:nvPr/>
          </p:nvSpPr>
          <p:spPr>
            <a:xfrm>
              <a:off x="9929108" y="4157408"/>
              <a:ext cx="703669" cy="797106"/>
            </a:xfrm>
            <a:prstGeom prst="rect">
              <a:avLst/>
            </a:prstGeom>
            <a:noFill/>
          </p:spPr>
          <p:txBody>
            <a:bodyPr wrap="square" lIns="0" tIns="0" rIns="0" bIns="0" rtlCol="0" anchor="t">
              <a:spAutoFit/>
            </a:bodyPr>
            <a:lstStyle/>
            <a:p>
              <a:r>
                <a:rPr lang="en-US" sz="1600" b="1" dirty="0">
                  <a:solidFill>
                    <a:srgbClr val="002060"/>
                  </a:solidFill>
                  <a:latin typeface="Segoe UI"/>
                  <a:cs typeface="Segoe UI"/>
                </a:rPr>
                <a:t>TOTAL REVENUE BY CATEGORY</a:t>
              </a:r>
              <a:endParaRPr lang="en-US" dirty="0"/>
            </a:p>
          </p:txBody>
        </p:sp>
        <p:sp>
          <p:nvSpPr>
            <p:cNvPr id="21" name="Rectangle 20">
              <a:extLst>
                <a:ext uri="{FF2B5EF4-FFF2-40B4-BE49-F238E27FC236}">
                  <a16:creationId xmlns:a16="http://schemas.microsoft.com/office/drawing/2014/main" id="{6F7701D2-94DB-DB9D-C0AF-8FD63642D9E1}"/>
                </a:ext>
              </a:extLst>
            </p:cNvPr>
            <p:cNvSpPr/>
            <p:nvPr/>
          </p:nvSpPr>
          <p:spPr>
            <a:xfrm>
              <a:off x="10528766" y="4144787"/>
              <a:ext cx="896626" cy="797107"/>
            </a:xfrm>
            <a:prstGeom prst="rect">
              <a:avLst/>
            </a:prstGeom>
          </p:spPr>
          <p:txBody>
            <a:bodyPr wrap="square" lIns="0" tIns="0" rIns="0" bIns="0" anchor="t">
              <a:spAutoFit/>
            </a:bodyPr>
            <a:lstStyle/>
            <a:p>
              <a:r>
                <a:rPr lang="en-US" sz="1600" i="1">
                  <a:solidFill>
                    <a:srgbClr val="002060"/>
                  </a:solidFill>
                  <a:latin typeface="+mj-lt"/>
                  <a:cs typeface="Segoe UI"/>
                </a:rPr>
                <a:t>Home Theater – 20232</a:t>
              </a:r>
              <a:endParaRPr lang="en-US">
                <a:solidFill>
                  <a:srgbClr val="000000"/>
                </a:solidFill>
                <a:latin typeface="Calibri" panose="020F0502020204030204"/>
                <a:ea typeface="Calibri" panose="020F0502020204030204"/>
                <a:cs typeface="Calibri" panose="020F0502020204030204"/>
              </a:endParaRPr>
            </a:p>
            <a:p>
              <a:r>
                <a:rPr lang="en-US" sz="1600" i="1">
                  <a:solidFill>
                    <a:srgbClr val="002060"/>
                  </a:solidFill>
                  <a:latin typeface="Calibri Light"/>
                  <a:ea typeface="Calibri Light"/>
                  <a:cs typeface="Segoe UI"/>
                </a:rPr>
                <a:t>Mobile Acc. - 13783</a:t>
              </a:r>
            </a:p>
            <a:p>
              <a:r>
                <a:rPr lang="en-US" sz="1600" i="1" dirty="0">
                  <a:solidFill>
                    <a:srgbClr val="002060"/>
                  </a:solidFill>
                  <a:latin typeface="Calibri Light"/>
                  <a:ea typeface="Calibri Light"/>
                  <a:cs typeface="Segoe UI"/>
                </a:rPr>
                <a:t>Wearable Tech. - 2134</a:t>
              </a:r>
            </a:p>
          </p:txBody>
        </p:sp>
      </p:grpSp>
      <p:sp>
        <p:nvSpPr>
          <p:cNvPr id="28" name="Rectangle 27">
            <a:extLst>
              <a:ext uri="{FF2B5EF4-FFF2-40B4-BE49-F238E27FC236}">
                <a16:creationId xmlns:a16="http://schemas.microsoft.com/office/drawing/2014/main" id="{EC777FEC-89AB-2140-D471-C1E8B2DBF5AC}"/>
              </a:ext>
            </a:extLst>
          </p:cNvPr>
          <p:cNvSpPr/>
          <p:nvPr/>
        </p:nvSpPr>
        <p:spPr>
          <a:xfrm>
            <a:off x="10735785" y="6011087"/>
            <a:ext cx="990942" cy="492443"/>
          </a:xfrm>
          <a:prstGeom prst="rect">
            <a:avLst/>
          </a:prstGeom>
        </p:spPr>
        <p:txBody>
          <a:bodyPr wrap="square" lIns="0" tIns="0" rIns="0" bIns="0" anchor="t">
            <a:spAutoFit/>
          </a:bodyPr>
          <a:lstStyle/>
          <a:p>
            <a:r>
              <a:rPr lang="en-US" sz="1600" i="1">
                <a:solidFill>
                  <a:srgbClr val="002060"/>
                </a:solidFill>
                <a:latin typeface="Calibri Light"/>
                <a:ea typeface="Calibri Light"/>
                <a:cs typeface="Segoe UI"/>
              </a:rPr>
              <a:t>Money</a:t>
            </a:r>
          </a:p>
          <a:p>
            <a:r>
              <a:rPr lang="en-US" sz="1600" i="1" dirty="0">
                <a:solidFill>
                  <a:srgbClr val="002060"/>
                </a:solidFill>
                <a:latin typeface="Calibri Light"/>
                <a:ea typeface="Calibri Light"/>
                <a:cs typeface="Segoe UI"/>
              </a:rPr>
              <a:t>Price</a:t>
            </a:r>
          </a:p>
        </p:txBody>
      </p:sp>
    </p:spTree>
    <p:extLst>
      <p:ext uri="{BB962C8B-B14F-4D97-AF65-F5344CB8AC3E}">
        <p14:creationId xmlns:p14="http://schemas.microsoft.com/office/powerpoint/2010/main" val="1869736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784E464-B64A-4614-9350-2C88DBD46AB5}"/>
              </a:ext>
            </a:extLst>
          </p:cNvPr>
          <p:cNvSpPr>
            <a:spLocks noGrp="1"/>
          </p:cNvSpPr>
          <p:nvPr>
            <p:ph type="title"/>
          </p:nvPr>
        </p:nvSpPr>
        <p:spPr/>
        <p:txBody>
          <a:bodyPr/>
          <a:lstStyle/>
          <a:p>
            <a:r>
              <a:rPr lang="en-US"/>
              <a:t>Human resources slide 5</a:t>
            </a:r>
          </a:p>
        </p:txBody>
      </p:sp>
      <p:cxnSp>
        <p:nvCxnSpPr>
          <p:cNvPr id="110" name="Straight Connector 109">
            <a:extLst>
              <a:ext uri="{FF2B5EF4-FFF2-40B4-BE49-F238E27FC236}">
                <a16:creationId xmlns:a16="http://schemas.microsoft.com/office/drawing/2014/main" id="{6D08E99A-0644-4757-9F3A-BBA1A4F39081}"/>
              </a:ext>
              <a:ext uri="{C183D7F6-B498-43B3-948B-1728B52AA6E4}">
                <adec:decorative xmlns:adec="http://schemas.microsoft.com/office/drawing/2017/decorative" val="1"/>
              </a:ext>
            </a:extLst>
          </p:cNvPr>
          <p:cNvCxnSpPr/>
          <p:nvPr/>
        </p:nvCxnSpPr>
        <p:spPr>
          <a:xfrm>
            <a:off x="6600923" y="0"/>
            <a:ext cx="0" cy="6357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4" name="Oval 123">
            <a:extLst>
              <a:ext uri="{FF2B5EF4-FFF2-40B4-BE49-F238E27FC236}">
                <a16:creationId xmlns:a16="http://schemas.microsoft.com/office/drawing/2014/main" id="{0B8C9A86-3574-4A2E-BC62-481A2BE7FBED}"/>
              </a:ext>
              <a:ext uri="{C183D7F6-B498-43B3-948B-1728B52AA6E4}">
                <adec:decorative xmlns:adec="http://schemas.microsoft.com/office/drawing/2017/decorative" val="1"/>
              </a:ext>
            </a:extLst>
          </p:cNvPr>
          <p:cNvSpPr/>
          <p:nvPr/>
        </p:nvSpPr>
        <p:spPr>
          <a:xfrm>
            <a:off x="6724637" y="567838"/>
            <a:ext cx="52754" cy="5275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Rounded Corners 117">
            <a:extLst>
              <a:ext uri="{FF2B5EF4-FFF2-40B4-BE49-F238E27FC236}">
                <a16:creationId xmlns:a16="http://schemas.microsoft.com/office/drawing/2014/main" id="{A21B85DB-181D-46E7-A9DF-F92B1DF032FD}"/>
              </a:ext>
              <a:ext uri="{C183D7F6-B498-43B3-948B-1728B52AA6E4}">
                <adec:decorative xmlns:adec="http://schemas.microsoft.com/office/drawing/2017/decorative" val="1"/>
              </a:ext>
            </a:extLst>
          </p:cNvPr>
          <p:cNvSpPr/>
          <p:nvPr/>
        </p:nvSpPr>
        <p:spPr>
          <a:xfrm>
            <a:off x="6436854" y="2775067"/>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TextBox 106">
            <a:extLst>
              <a:ext uri="{FF2B5EF4-FFF2-40B4-BE49-F238E27FC236}">
                <a16:creationId xmlns:a16="http://schemas.microsoft.com/office/drawing/2014/main" id="{54EA7ED5-6E34-4D47-91B6-F78F5F8B4C6E}"/>
              </a:ext>
            </a:extLst>
          </p:cNvPr>
          <p:cNvSpPr txBox="1"/>
          <p:nvPr/>
        </p:nvSpPr>
        <p:spPr>
          <a:xfrm>
            <a:off x="7313768" y="1459746"/>
            <a:ext cx="4544581" cy="1025922"/>
          </a:xfrm>
          <a:prstGeom prst="rect">
            <a:avLst/>
          </a:prstGeom>
          <a:noFill/>
        </p:spPr>
        <p:txBody>
          <a:bodyPr wrap="square" lIns="0" tIns="0" rIns="0" bIns="0" rtlCol="0" anchor="t">
            <a:spAutoFit/>
          </a:bodyPr>
          <a:lstStyle/>
          <a:p>
            <a:pPr>
              <a:lnSpc>
                <a:spcPts val="4000"/>
              </a:lnSpc>
            </a:pPr>
            <a:r>
              <a:rPr lang="en-US" sz="4400" b="1">
                <a:solidFill>
                  <a:srgbClr val="002060"/>
                </a:solidFill>
                <a:latin typeface="Segoe UI"/>
                <a:cs typeface="Segoe UI"/>
              </a:rPr>
              <a:t>VISUALIZATIONS </a:t>
            </a:r>
            <a:endParaRPr lang="en-US" sz="4400" b="1">
              <a:solidFill>
                <a:srgbClr val="002060"/>
              </a:solidFill>
              <a:latin typeface="Segoe UI" panose="020B0502040204020203" pitchFamily="34" charset="0"/>
              <a:cs typeface="Segoe UI" panose="020B0502040204020203" pitchFamily="34" charset="0"/>
            </a:endParaRPr>
          </a:p>
        </p:txBody>
      </p:sp>
      <p:pic>
        <p:nvPicPr>
          <p:cNvPr id="2" name="Picture 1" descr="A graph of different colored bars&#10;&#10;Description automatically generated">
            <a:extLst>
              <a:ext uri="{FF2B5EF4-FFF2-40B4-BE49-F238E27FC236}">
                <a16:creationId xmlns:a16="http://schemas.microsoft.com/office/drawing/2014/main" id="{8BFB40D7-43A6-914E-7605-586A81090B0D}"/>
              </a:ext>
            </a:extLst>
          </p:cNvPr>
          <p:cNvPicPr>
            <a:picLocks noChangeAspect="1"/>
          </p:cNvPicPr>
          <p:nvPr/>
        </p:nvPicPr>
        <p:blipFill>
          <a:blip r:embed="rId3"/>
          <a:stretch>
            <a:fillRect/>
          </a:stretch>
        </p:blipFill>
        <p:spPr>
          <a:xfrm>
            <a:off x="73572" y="82750"/>
            <a:ext cx="6093372" cy="3854707"/>
          </a:xfrm>
          <a:prstGeom prst="rect">
            <a:avLst/>
          </a:prstGeom>
        </p:spPr>
      </p:pic>
      <p:pic>
        <p:nvPicPr>
          <p:cNvPr id="3" name="Picture 2" descr="A graph of a number of purple rectangular shapes&#10;&#10;Description automatically generated">
            <a:extLst>
              <a:ext uri="{FF2B5EF4-FFF2-40B4-BE49-F238E27FC236}">
                <a16:creationId xmlns:a16="http://schemas.microsoft.com/office/drawing/2014/main" id="{3EA30710-2851-5E48-4D55-3D783BDE1D47}"/>
              </a:ext>
            </a:extLst>
          </p:cNvPr>
          <p:cNvPicPr>
            <a:picLocks noChangeAspect="1"/>
          </p:cNvPicPr>
          <p:nvPr/>
        </p:nvPicPr>
        <p:blipFill>
          <a:blip r:embed="rId4"/>
          <a:stretch>
            <a:fillRect/>
          </a:stretch>
        </p:blipFill>
        <p:spPr>
          <a:xfrm>
            <a:off x="73572" y="3980566"/>
            <a:ext cx="6461233" cy="2720005"/>
          </a:xfrm>
          <a:prstGeom prst="rect">
            <a:avLst/>
          </a:prstGeom>
        </p:spPr>
      </p:pic>
      <p:pic>
        <p:nvPicPr>
          <p:cNvPr id="6" name="Picture 5" descr="A graph with green and black dots&#10;&#10;Description automatically generated">
            <a:extLst>
              <a:ext uri="{FF2B5EF4-FFF2-40B4-BE49-F238E27FC236}">
                <a16:creationId xmlns:a16="http://schemas.microsoft.com/office/drawing/2014/main" id="{7906D936-E828-FD1F-C544-1FED937022FB}"/>
              </a:ext>
            </a:extLst>
          </p:cNvPr>
          <p:cNvPicPr>
            <a:picLocks noChangeAspect="1"/>
          </p:cNvPicPr>
          <p:nvPr/>
        </p:nvPicPr>
        <p:blipFill>
          <a:blip r:embed="rId5"/>
          <a:stretch>
            <a:fillRect/>
          </a:stretch>
        </p:blipFill>
        <p:spPr>
          <a:xfrm>
            <a:off x="6668017" y="3015745"/>
            <a:ext cx="5362426" cy="3448123"/>
          </a:xfrm>
          <a:prstGeom prst="rect">
            <a:avLst/>
          </a:prstGeom>
        </p:spPr>
      </p:pic>
    </p:spTree>
    <p:extLst>
      <p:ext uri="{BB962C8B-B14F-4D97-AF65-F5344CB8AC3E}">
        <p14:creationId xmlns:p14="http://schemas.microsoft.com/office/powerpoint/2010/main" val="3740025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784E464-B64A-4614-9350-2C88DBD46AB5}"/>
              </a:ext>
            </a:extLst>
          </p:cNvPr>
          <p:cNvSpPr>
            <a:spLocks noGrp="1"/>
          </p:cNvSpPr>
          <p:nvPr>
            <p:ph type="title"/>
          </p:nvPr>
        </p:nvSpPr>
        <p:spPr/>
        <p:txBody>
          <a:bodyPr/>
          <a:lstStyle/>
          <a:p>
            <a:r>
              <a:rPr lang="en-US"/>
              <a:t>Human resources slide 5</a:t>
            </a:r>
          </a:p>
        </p:txBody>
      </p:sp>
      <p:cxnSp>
        <p:nvCxnSpPr>
          <p:cNvPr id="110" name="Straight Connector 109">
            <a:extLst>
              <a:ext uri="{FF2B5EF4-FFF2-40B4-BE49-F238E27FC236}">
                <a16:creationId xmlns:a16="http://schemas.microsoft.com/office/drawing/2014/main" id="{6D08E99A-0644-4757-9F3A-BBA1A4F39081}"/>
              </a:ext>
              <a:ext uri="{C183D7F6-B498-43B3-948B-1728B52AA6E4}">
                <adec:decorative xmlns:adec="http://schemas.microsoft.com/office/drawing/2017/decorative" val="1"/>
              </a:ext>
            </a:extLst>
          </p:cNvPr>
          <p:cNvCxnSpPr/>
          <p:nvPr/>
        </p:nvCxnSpPr>
        <p:spPr>
          <a:xfrm>
            <a:off x="6751014" y="0"/>
            <a:ext cx="0" cy="6357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4" name="Oval 123">
            <a:extLst>
              <a:ext uri="{FF2B5EF4-FFF2-40B4-BE49-F238E27FC236}">
                <a16:creationId xmlns:a16="http://schemas.microsoft.com/office/drawing/2014/main" id="{0B8C9A86-3574-4A2E-BC62-481A2BE7FBED}"/>
              </a:ext>
              <a:ext uri="{C183D7F6-B498-43B3-948B-1728B52AA6E4}">
                <adec:decorative xmlns:adec="http://schemas.microsoft.com/office/drawing/2017/decorative" val="1"/>
              </a:ext>
            </a:extLst>
          </p:cNvPr>
          <p:cNvSpPr/>
          <p:nvPr/>
        </p:nvSpPr>
        <p:spPr>
          <a:xfrm>
            <a:off x="6724637" y="567838"/>
            <a:ext cx="52754" cy="5275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Rounded Corners 117">
            <a:extLst>
              <a:ext uri="{FF2B5EF4-FFF2-40B4-BE49-F238E27FC236}">
                <a16:creationId xmlns:a16="http://schemas.microsoft.com/office/drawing/2014/main" id="{A21B85DB-181D-46E7-A9DF-F92B1DF032FD}"/>
              </a:ext>
              <a:ext uri="{C183D7F6-B498-43B3-948B-1728B52AA6E4}">
                <adec:decorative xmlns:adec="http://schemas.microsoft.com/office/drawing/2017/decorative" val="1"/>
              </a:ext>
            </a:extLst>
          </p:cNvPr>
          <p:cNvSpPr/>
          <p:nvPr/>
        </p:nvSpPr>
        <p:spPr>
          <a:xfrm>
            <a:off x="6529218" y="2798158"/>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TextBox 106">
            <a:extLst>
              <a:ext uri="{FF2B5EF4-FFF2-40B4-BE49-F238E27FC236}">
                <a16:creationId xmlns:a16="http://schemas.microsoft.com/office/drawing/2014/main" id="{54EA7ED5-6E34-4D47-91B6-F78F5F8B4C6E}"/>
              </a:ext>
            </a:extLst>
          </p:cNvPr>
          <p:cNvSpPr txBox="1"/>
          <p:nvPr/>
        </p:nvSpPr>
        <p:spPr>
          <a:xfrm>
            <a:off x="7313768" y="1459746"/>
            <a:ext cx="4544581" cy="1025922"/>
          </a:xfrm>
          <a:prstGeom prst="rect">
            <a:avLst/>
          </a:prstGeom>
          <a:noFill/>
        </p:spPr>
        <p:txBody>
          <a:bodyPr wrap="square" lIns="0" tIns="0" rIns="0" bIns="0" rtlCol="0" anchor="t">
            <a:spAutoFit/>
          </a:bodyPr>
          <a:lstStyle/>
          <a:p>
            <a:pPr>
              <a:lnSpc>
                <a:spcPts val="4000"/>
              </a:lnSpc>
            </a:pPr>
            <a:r>
              <a:rPr lang="en-US" sz="4400" b="1">
                <a:solidFill>
                  <a:srgbClr val="002060"/>
                </a:solidFill>
                <a:latin typeface="Segoe UI"/>
                <a:cs typeface="Segoe UI"/>
              </a:rPr>
              <a:t>VISUALIZATIONS </a:t>
            </a:r>
            <a:endParaRPr lang="en-US" sz="4400" b="1">
              <a:solidFill>
                <a:srgbClr val="002060"/>
              </a:solidFill>
              <a:latin typeface="Segoe UI" panose="020B0502040204020203" pitchFamily="34" charset="0"/>
              <a:cs typeface="Segoe UI" panose="020B0502040204020203" pitchFamily="34" charset="0"/>
            </a:endParaRPr>
          </a:p>
        </p:txBody>
      </p:sp>
      <p:sp>
        <p:nvSpPr>
          <p:cNvPr id="119" name="Rectangle 118">
            <a:extLst>
              <a:ext uri="{FF2B5EF4-FFF2-40B4-BE49-F238E27FC236}">
                <a16:creationId xmlns:a16="http://schemas.microsoft.com/office/drawing/2014/main" id="{EE9F5B85-E2F5-4C15-9A02-657F53EEE3BD}"/>
              </a:ext>
            </a:extLst>
          </p:cNvPr>
          <p:cNvSpPr/>
          <p:nvPr/>
        </p:nvSpPr>
        <p:spPr>
          <a:xfrm>
            <a:off x="7317625" y="4419695"/>
            <a:ext cx="3536195" cy="984885"/>
          </a:xfrm>
          <a:prstGeom prst="rect">
            <a:avLst/>
          </a:prstGeom>
        </p:spPr>
        <p:txBody>
          <a:bodyPr wrap="square" lIns="0" tIns="0" rIns="0" bIns="0" anchor="t">
            <a:spAutoFit/>
          </a:bodyPr>
          <a:lstStyle/>
          <a:p>
            <a:r>
              <a:rPr lang="en-US" sz="3200" i="1" err="1">
                <a:solidFill>
                  <a:srgbClr val="002060"/>
                </a:solidFill>
                <a:latin typeface="+mj-lt"/>
                <a:cs typeface="Segoe UI"/>
              </a:rPr>
              <a:t>Wordcloud</a:t>
            </a:r>
            <a:r>
              <a:rPr lang="en-US" sz="3200" i="1" dirty="0">
                <a:solidFill>
                  <a:srgbClr val="002060"/>
                </a:solidFill>
                <a:latin typeface="+mj-lt"/>
                <a:cs typeface="Segoe UI"/>
              </a:rPr>
              <a:t> based on Review Title</a:t>
            </a:r>
            <a:endParaRPr lang="en-US" sz="3200" i="1">
              <a:solidFill>
                <a:srgbClr val="002060"/>
              </a:solidFill>
              <a:latin typeface="Calibri Light"/>
              <a:ea typeface="Calibri Light"/>
              <a:cs typeface="Segoe UI"/>
            </a:endParaRPr>
          </a:p>
        </p:txBody>
      </p:sp>
      <p:pic>
        <p:nvPicPr>
          <p:cNvPr id="3" name="Picture 2" descr="A circle of words with blue text&#10;&#10;Description automatically generated">
            <a:extLst>
              <a:ext uri="{FF2B5EF4-FFF2-40B4-BE49-F238E27FC236}">
                <a16:creationId xmlns:a16="http://schemas.microsoft.com/office/drawing/2014/main" id="{D4F1D397-CC09-0624-7D42-CA26B82FD0A3}"/>
              </a:ext>
            </a:extLst>
          </p:cNvPr>
          <p:cNvPicPr>
            <a:picLocks noChangeAspect="1"/>
          </p:cNvPicPr>
          <p:nvPr/>
        </p:nvPicPr>
        <p:blipFill>
          <a:blip r:embed="rId3"/>
          <a:stretch>
            <a:fillRect/>
          </a:stretch>
        </p:blipFill>
        <p:spPr>
          <a:xfrm>
            <a:off x="152399" y="344214"/>
            <a:ext cx="6382407" cy="6156435"/>
          </a:xfrm>
          <a:prstGeom prst="rect">
            <a:avLst/>
          </a:prstGeom>
        </p:spPr>
      </p:pic>
    </p:spTree>
    <p:extLst>
      <p:ext uri="{BB962C8B-B14F-4D97-AF65-F5344CB8AC3E}">
        <p14:creationId xmlns:p14="http://schemas.microsoft.com/office/powerpoint/2010/main" val="333824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784E464-B64A-4614-9350-2C88DBD46AB5}"/>
              </a:ext>
            </a:extLst>
          </p:cNvPr>
          <p:cNvSpPr>
            <a:spLocks noGrp="1"/>
          </p:cNvSpPr>
          <p:nvPr>
            <p:ph type="title"/>
          </p:nvPr>
        </p:nvSpPr>
        <p:spPr/>
        <p:txBody>
          <a:bodyPr/>
          <a:lstStyle/>
          <a:p>
            <a:r>
              <a:rPr lang="en-US"/>
              <a:t>Human resources slide 5</a:t>
            </a:r>
          </a:p>
        </p:txBody>
      </p:sp>
      <p:cxnSp>
        <p:nvCxnSpPr>
          <p:cNvPr id="110" name="Straight Connector 109">
            <a:extLst>
              <a:ext uri="{FF2B5EF4-FFF2-40B4-BE49-F238E27FC236}">
                <a16:creationId xmlns:a16="http://schemas.microsoft.com/office/drawing/2014/main" id="{6D08E99A-0644-4757-9F3A-BBA1A4F39081}"/>
              </a:ext>
              <a:ext uri="{C183D7F6-B498-43B3-948B-1728B52AA6E4}">
                <adec:decorative xmlns:adec="http://schemas.microsoft.com/office/drawing/2017/decorative" val="1"/>
              </a:ext>
            </a:extLst>
          </p:cNvPr>
          <p:cNvCxnSpPr/>
          <p:nvPr/>
        </p:nvCxnSpPr>
        <p:spPr>
          <a:xfrm>
            <a:off x="6751014" y="0"/>
            <a:ext cx="0" cy="6357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4" name="Oval 123">
            <a:extLst>
              <a:ext uri="{FF2B5EF4-FFF2-40B4-BE49-F238E27FC236}">
                <a16:creationId xmlns:a16="http://schemas.microsoft.com/office/drawing/2014/main" id="{0B8C9A86-3574-4A2E-BC62-481A2BE7FBED}"/>
              </a:ext>
              <a:ext uri="{C183D7F6-B498-43B3-948B-1728B52AA6E4}">
                <adec:decorative xmlns:adec="http://schemas.microsoft.com/office/drawing/2017/decorative" val="1"/>
              </a:ext>
            </a:extLst>
          </p:cNvPr>
          <p:cNvSpPr/>
          <p:nvPr/>
        </p:nvSpPr>
        <p:spPr>
          <a:xfrm>
            <a:off x="6724637" y="567838"/>
            <a:ext cx="52754" cy="5275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Rounded Corners 117">
            <a:extLst>
              <a:ext uri="{FF2B5EF4-FFF2-40B4-BE49-F238E27FC236}">
                <a16:creationId xmlns:a16="http://schemas.microsoft.com/office/drawing/2014/main" id="{A21B85DB-181D-46E7-A9DF-F92B1DF032FD}"/>
              </a:ext>
              <a:ext uri="{C183D7F6-B498-43B3-948B-1728B52AA6E4}">
                <adec:decorative xmlns:adec="http://schemas.microsoft.com/office/drawing/2017/decorative" val="1"/>
              </a:ext>
            </a:extLst>
          </p:cNvPr>
          <p:cNvSpPr/>
          <p:nvPr/>
        </p:nvSpPr>
        <p:spPr>
          <a:xfrm>
            <a:off x="6529218" y="2798158"/>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TextBox 106">
            <a:extLst>
              <a:ext uri="{FF2B5EF4-FFF2-40B4-BE49-F238E27FC236}">
                <a16:creationId xmlns:a16="http://schemas.microsoft.com/office/drawing/2014/main" id="{54EA7ED5-6E34-4D47-91B6-F78F5F8B4C6E}"/>
              </a:ext>
            </a:extLst>
          </p:cNvPr>
          <p:cNvSpPr txBox="1"/>
          <p:nvPr/>
        </p:nvSpPr>
        <p:spPr>
          <a:xfrm>
            <a:off x="7313768" y="1459746"/>
            <a:ext cx="4544581" cy="1025922"/>
          </a:xfrm>
          <a:prstGeom prst="rect">
            <a:avLst/>
          </a:prstGeom>
          <a:noFill/>
        </p:spPr>
        <p:txBody>
          <a:bodyPr wrap="square" lIns="0" tIns="0" rIns="0" bIns="0" rtlCol="0" anchor="t">
            <a:spAutoFit/>
          </a:bodyPr>
          <a:lstStyle/>
          <a:p>
            <a:pPr>
              <a:lnSpc>
                <a:spcPts val="4000"/>
              </a:lnSpc>
            </a:pPr>
            <a:r>
              <a:rPr lang="en-US" sz="4400" b="1">
                <a:solidFill>
                  <a:srgbClr val="002060"/>
                </a:solidFill>
                <a:latin typeface="Segoe UI"/>
                <a:cs typeface="Segoe UI"/>
              </a:rPr>
              <a:t>VISUALIZATIONS </a:t>
            </a:r>
            <a:endParaRPr lang="en-US" sz="4400" b="1">
              <a:solidFill>
                <a:srgbClr val="002060"/>
              </a:solidFill>
              <a:latin typeface="Segoe UI" panose="020B0502040204020203" pitchFamily="34" charset="0"/>
              <a:cs typeface="Segoe UI" panose="020B0502040204020203" pitchFamily="34" charset="0"/>
            </a:endParaRPr>
          </a:p>
        </p:txBody>
      </p:sp>
      <p:sp>
        <p:nvSpPr>
          <p:cNvPr id="119" name="Rectangle 118">
            <a:extLst>
              <a:ext uri="{FF2B5EF4-FFF2-40B4-BE49-F238E27FC236}">
                <a16:creationId xmlns:a16="http://schemas.microsoft.com/office/drawing/2014/main" id="{EE9F5B85-E2F5-4C15-9A02-657F53EEE3BD}"/>
              </a:ext>
            </a:extLst>
          </p:cNvPr>
          <p:cNvSpPr/>
          <p:nvPr/>
        </p:nvSpPr>
        <p:spPr>
          <a:xfrm>
            <a:off x="7347313" y="2668085"/>
            <a:ext cx="3536195" cy="246221"/>
          </a:xfrm>
          <a:prstGeom prst="rect">
            <a:avLst/>
          </a:prstGeom>
        </p:spPr>
        <p:txBody>
          <a:bodyPr wrap="square" lIns="0" tIns="0" rIns="0" bIns="0" anchor="t">
            <a:spAutoFit/>
          </a:bodyPr>
          <a:lstStyle/>
          <a:p>
            <a:r>
              <a:rPr lang="en-US" sz="1600" i="1">
                <a:solidFill>
                  <a:srgbClr val="002060"/>
                </a:solidFill>
                <a:latin typeface="+mj-lt"/>
                <a:cs typeface="Segoe UI"/>
              </a:rPr>
              <a:t>Sentiment Analysis</a:t>
            </a:r>
            <a:endParaRPr lang="en-US" sz="1600" i="1">
              <a:solidFill>
                <a:srgbClr val="002060"/>
              </a:solidFill>
              <a:latin typeface="+mj-lt"/>
              <a:cs typeface="Segoe UI" panose="020B0502040204020203" pitchFamily="34" charset="0"/>
            </a:endParaRPr>
          </a:p>
        </p:txBody>
      </p:sp>
      <p:grpSp>
        <p:nvGrpSpPr>
          <p:cNvPr id="206" name="Group 205" descr="This image is an icon of one person interacting with three people ">
            <a:extLst>
              <a:ext uri="{FF2B5EF4-FFF2-40B4-BE49-F238E27FC236}">
                <a16:creationId xmlns:a16="http://schemas.microsoft.com/office/drawing/2014/main" id="{23348E2E-A7EF-4B89-8F8D-D88C5354E9D5}"/>
              </a:ext>
            </a:extLst>
          </p:cNvPr>
          <p:cNvGrpSpPr/>
          <p:nvPr/>
        </p:nvGrpSpPr>
        <p:grpSpPr>
          <a:xfrm>
            <a:off x="7319810" y="3566010"/>
            <a:ext cx="3067397" cy="419259"/>
            <a:chOff x="7999616" y="3566010"/>
            <a:chExt cx="3067397" cy="419259"/>
          </a:xfrm>
        </p:grpSpPr>
        <p:sp>
          <p:nvSpPr>
            <p:cNvPr id="190" name="Rectangle 189">
              <a:extLst>
                <a:ext uri="{FF2B5EF4-FFF2-40B4-BE49-F238E27FC236}">
                  <a16:creationId xmlns:a16="http://schemas.microsoft.com/office/drawing/2014/main" id="{80F4EEC6-F407-4E25-BBB6-C506B28F5A4C}"/>
                </a:ext>
              </a:extLst>
            </p:cNvPr>
            <p:cNvSpPr/>
            <p:nvPr/>
          </p:nvSpPr>
          <p:spPr>
            <a:xfrm>
              <a:off x="8578718" y="3566010"/>
              <a:ext cx="2488295" cy="246221"/>
            </a:xfrm>
            <a:prstGeom prst="rect">
              <a:avLst/>
            </a:prstGeom>
          </p:spPr>
          <p:txBody>
            <a:bodyPr wrap="square" lIns="0" tIns="0" rIns="0" bIns="0" anchor="t">
              <a:spAutoFit/>
            </a:bodyPr>
            <a:lstStyle/>
            <a:p>
              <a:r>
                <a:rPr lang="en-US" sz="1600" i="1">
                  <a:solidFill>
                    <a:srgbClr val="002060"/>
                  </a:solidFill>
                  <a:latin typeface="+mj-lt"/>
                  <a:cs typeface="Segoe UI" panose="020B0502040204020203" pitchFamily="34" charset="0"/>
                </a:rPr>
                <a:t>Word Counts</a:t>
              </a:r>
            </a:p>
          </p:txBody>
        </p:sp>
        <p:grpSp>
          <p:nvGrpSpPr>
            <p:cNvPr id="191" name="Group 190">
              <a:extLst>
                <a:ext uri="{FF2B5EF4-FFF2-40B4-BE49-F238E27FC236}">
                  <a16:creationId xmlns:a16="http://schemas.microsoft.com/office/drawing/2014/main" id="{0FD0F77B-65FD-413C-B2B0-1AD539DC68D3}"/>
                </a:ext>
              </a:extLst>
            </p:cNvPr>
            <p:cNvGrpSpPr/>
            <p:nvPr/>
          </p:nvGrpSpPr>
          <p:grpSpPr>
            <a:xfrm>
              <a:off x="7999616" y="3639194"/>
              <a:ext cx="330200" cy="346075"/>
              <a:chOff x="2686050" y="2895601"/>
              <a:chExt cx="330200" cy="346075"/>
            </a:xfrm>
          </p:grpSpPr>
          <p:sp>
            <p:nvSpPr>
              <p:cNvPr id="192" name="Oval 309">
                <a:extLst>
                  <a:ext uri="{FF2B5EF4-FFF2-40B4-BE49-F238E27FC236}">
                    <a16:creationId xmlns:a16="http://schemas.microsoft.com/office/drawing/2014/main" id="{C57EF862-9A10-430C-8004-66A9241CE18B}"/>
                  </a:ext>
                </a:extLst>
              </p:cNvPr>
              <p:cNvSpPr>
                <a:spLocks noChangeArrowheads="1"/>
              </p:cNvSpPr>
              <p:nvPr/>
            </p:nvSpPr>
            <p:spPr bwMode="auto">
              <a:xfrm>
                <a:off x="2809875" y="2895601"/>
                <a:ext cx="82550" cy="82550"/>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93" name="Freeform 310">
                <a:extLst>
                  <a:ext uri="{FF2B5EF4-FFF2-40B4-BE49-F238E27FC236}">
                    <a16:creationId xmlns:a16="http://schemas.microsoft.com/office/drawing/2014/main" id="{13EA5F29-D427-40C4-AB4D-3D59B3F699E4}"/>
                  </a:ext>
                </a:extLst>
              </p:cNvPr>
              <p:cNvSpPr>
                <a:spLocks/>
              </p:cNvSpPr>
              <p:nvPr/>
            </p:nvSpPr>
            <p:spPr bwMode="auto">
              <a:xfrm>
                <a:off x="2782888" y="2978151"/>
                <a:ext cx="134938" cy="66675"/>
              </a:xfrm>
              <a:custGeom>
                <a:avLst/>
                <a:gdLst>
                  <a:gd name="T0" fmla="*/ 36 w 36"/>
                  <a:gd name="T1" fmla="*/ 18 h 18"/>
                  <a:gd name="T2" fmla="*/ 0 w 36"/>
                  <a:gd name="T3" fmla="*/ 18 h 18"/>
                  <a:gd name="T4" fmla="*/ 18 w 36"/>
                  <a:gd name="T5" fmla="*/ 0 h 18"/>
                  <a:gd name="T6" fmla="*/ 36 w 36"/>
                  <a:gd name="T7" fmla="*/ 18 h 18"/>
                </a:gdLst>
                <a:ahLst/>
                <a:cxnLst>
                  <a:cxn ang="0">
                    <a:pos x="T0" y="T1"/>
                  </a:cxn>
                  <a:cxn ang="0">
                    <a:pos x="T2" y="T3"/>
                  </a:cxn>
                  <a:cxn ang="0">
                    <a:pos x="T4" y="T5"/>
                  </a:cxn>
                  <a:cxn ang="0">
                    <a:pos x="T6" y="T7"/>
                  </a:cxn>
                </a:cxnLst>
                <a:rect l="0" t="0" r="r" b="b"/>
                <a:pathLst>
                  <a:path w="36" h="18">
                    <a:moveTo>
                      <a:pt x="36" y="18"/>
                    </a:moveTo>
                    <a:cubicBezTo>
                      <a:pt x="0" y="18"/>
                      <a:pt x="0" y="18"/>
                      <a:pt x="0" y="18"/>
                    </a:cubicBezTo>
                    <a:cubicBezTo>
                      <a:pt x="0" y="8"/>
                      <a:pt x="8" y="0"/>
                      <a:pt x="18" y="0"/>
                    </a:cubicBezTo>
                    <a:cubicBezTo>
                      <a:pt x="28" y="0"/>
                      <a:pt x="36" y="8"/>
                      <a:pt x="36" y="18"/>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94" name="Oval 311">
                <a:extLst>
                  <a:ext uri="{FF2B5EF4-FFF2-40B4-BE49-F238E27FC236}">
                    <a16:creationId xmlns:a16="http://schemas.microsoft.com/office/drawing/2014/main" id="{D591DE3C-214D-426A-9B8E-741D87BAFB46}"/>
                  </a:ext>
                </a:extLst>
              </p:cNvPr>
              <p:cNvSpPr>
                <a:spLocks noChangeArrowheads="1"/>
              </p:cNvSpPr>
              <p:nvPr/>
            </p:nvSpPr>
            <p:spPr bwMode="auto">
              <a:xfrm>
                <a:off x="2708275" y="3128963"/>
                <a:ext cx="60325" cy="58738"/>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95" name="Freeform 312">
                <a:extLst>
                  <a:ext uri="{FF2B5EF4-FFF2-40B4-BE49-F238E27FC236}">
                    <a16:creationId xmlns:a16="http://schemas.microsoft.com/office/drawing/2014/main" id="{921D329D-AC5C-496B-96D4-A220BC49B579}"/>
                  </a:ext>
                </a:extLst>
              </p:cNvPr>
              <p:cNvSpPr>
                <a:spLocks/>
              </p:cNvSpPr>
              <p:nvPr/>
            </p:nvSpPr>
            <p:spPr bwMode="auto">
              <a:xfrm>
                <a:off x="2686050"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96" name="Oval 313">
                <a:extLst>
                  <a:ext uri="{FF2B5EF4-FFF2-40B4-BE49-F238E27FC236}">
                    <a16:creationId xmlns:a16="http://schemas.microsoft.com/office/drawing/2014/main" id="{87933186-B346-44AC-85AA-CA346F5FBDEE}"/>
                  </a:ext>
                </a:extLst>
              </p:cNvPr>
              <p:cNvSpPr>
                <a:spLocks noChangeArrowheads="1"/>
              </p:cNvSpPr>
              <p:nvPr/>
            </p:nvSpPr>
            <p:spPr bwMode="auto">
              <a:xfrm>
                <a:off x="2933700" y="3128963"/>
                <a:ext cx="60325" cy="58738"/>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97" name="Freeform 314">
                <a:extLst>
                  <a:ext uri="{FF2B5EF4-FFF2-40B4-BE49-F238E27FC236}">
                    <a16:creationId xmlns:a16="http://schemas.microsoft.com/office/drawing/2014/main" id="{E0E3BA39-8375-478D-9CF6-4EC7438136A6}"/>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98" name="Oval 315">
                <a:extLst>
                  <a:ext uri="{FF2B5EF4-FFF2-40B4-BE49-F238E27FC236}">
                    <a16:creationId xmlns:a16="http://schemas.microsoft.com/office/drawing/2014/main" id="{550D4481-BC6A-476D-80E1-F12F8ED9F75F}"/>
                  </a:ext>
                </a:extLst>
              </p:cNvPr>
              <p:cNvSpPr>
                <a:spLocks noChangeArrowheads="1"/>
              </p:cNvSpPr>
              <p:nvPr/>
            </p:nvSpPr>
            <p:spPr bwMode="auto">
              <a:xfrm>
                <a:off x="2933700" y="3128963"/>
                <a:ext cx="60325" cy="58738"/>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99" name="Freeform 316">
                <a:extLst>
                  <a:ext uri="{FF2B5EF4-FFF2-40B4-BE49-F238E27FC236}">
                    <a16:creationId xmlns:a16="http://schemas.microsoft.com/office/drawing/2014/main" id="{951EE685-6291-44F0-81B1-A3B5791D1C54}"/>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200" name="Oval 317">
                <a:extLst>
                  <a:ext uri="{FF2B5EF4-FFF2-40B4-BE49-F238E27FC236}">
                    <a16:creationId xmlns:a16="http://schemas.microsoft.com/office/drawing/2014/main" id="{1822195B-E26A-4DF0-B1B1-A36823632E74}"/>
                  </a:ext>
                </a:extLst>
              </p:cNvPr>
              <p:cNvSpPr>
                <a:spLocks noChangeArrowheads="1"/>
              </p:cNvSpPr>
              <p:nvPr/>
            </p:nvSpPr>
            <p:spPr bwMode="auto">
              <a:xfrm>
                <a:off x="2820988" y="3128963"/>
                <a:ext cx="60325" cy="58738"/>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201" name="Freeform 318">
                <a:extLst>
                  <a:ext uri="{FF2B5EF4-FFF2-40B4-BE49-F238E27FC236}">
                    <a16:creationId xmlns:a16="http://schemas.microsoft.com/office/drawing/2014/main" id="{E33AF9C8-AD93-4E36-9887-B8B748838EED}"/>
                  </a:ext>
                </a:extLst>
              </p:cNvPr>
              <p:cNvSpPr>
                <a:spLocks/>
              </p:cNvSpPr>
              <p:nvPr/>
            </p:nvSpPr>
            <p:spPr bwMode="auto">
              <a:xfrm>
                <a:off x="2798763"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202" name="Freeform 319">
                <a:extLst>
                  <a:ext uri="{FF2B5EF4-FFF2-40B4-BE49-F238E27FC236}">
                    <a16:creationId xmlns:a16="http://schemas.microsoft.com/office/drawing/2014/main" id="{3E3913FB-5C76-4699-89D5-5A71454116E9}"/>
                  </a:ext>
                </a:extLst>
              </p:cNvPr>
              <p:cNvSpPr>
                <a:spLocks/>
              </p:cNvSpPr>
              <p:nvPr/>
            </p:nvSpPr>
            <p:spPr bwMode="auto">
              <a:xfrm>
                <a:off x="2738438" y="3074988"/>
                <a:ext cx="225425" cy="15875"/>
              </a:xfrm>
              <a:custGeom>
                <a:avLst/>
                <a:gdLst>
                  <a:gd name="T0" fmla="*/ 0 w 142"/>
                  <a:gd name="T1" fmla="*/ 10 h 10"/>
                  <a:gd name="T2" fmla="*/ 0 w 142"/>
                  <a:gd name="T3" fmla="*/ 0 h 10"/>
                  <a:gd name="T4" fmla="*/ 142 w 142"/>
                  <a:gd name="T5" fmla="*/ 0 h 10"/>
                  <a:gd name="T6" fmla="*/ 142 w 142"/>
                  <a:gd name="T7" fmla="*/ 10 h 10"/>
                </a:gdLst>
                <a:ahLst/>
                <a:cxnLst>
                  <a:cxn ang="0">
                    <a:pos x="T0" y="T1"/>
                  </a:cxn>
                  <a:cxn ang="0">
                    <a:pos x="T2" y="T3"/>
                  </a:cxn>
                  <a:cxn ang="0">
                    <a:pos x="T4" y="T5"/>
                  </a:cxn>
                  <a:cxn ang="0">
                    <a:pos x="T6" y="T7"/>
                  </a:cxn>
                </a:cxnLst>
                <a:rect l="0" t="0" r="r" b="b"/>
                <a:pathLst>
                  <a:path w="142" h="10">
                    <a:moveTo>
                      <a:pt x="0" y="10"/>
                    </a:moveTo>
                    <a:lnTo>
                      <a:pt x="0" y="0"/>
                    </a:lnTo>
                    <a:lnTo>
                      <a:pt x="142" y="0"/>
                    </a:lnTo>
                    <a:lnTo>
                      <a:pt x="142" y="10"/>
                    </a:ln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203" name="Line 320">
                <a:extLst>
                  <a:ext uri="{FF2B5EF4-FFF2-40B4-BE49-F238E27FC236}">
                    <a16:creationId xmlns:a16="http://schemas.microsoft.com/office/drawing/2014/main" id="{C96335B1-62B8-4482-A67B-BE60CF58E363}"/>
                  </a:ext>
                </a:extLst>
              </p:cNvPr>
              <p:cNvSpPr>
                <a:spLocks noChangeShapeType="1"/>
              </p:cNvSpPr>
              <p:nvPr/>
            </p:nvSpPr>
            <p:spPr bwMode="auto">
              <a:xfrm>
                <a:off x="2851150" y="3044826"/>
                <a:ext cx="0" cy="46038"/>
              </a:xfrm>
              <a:prstGeom prst="line">
                <a:avLst/>
              </a:prstGeom>
              <a:noFill/>
              <a:ln w="14288" cap="rnd">
                <a:solidFill>
                  <a:srgbClr val="00206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grpSp>
      </p:grpSp>
      <p:grpSp>
        <p:nvGrpSpPr>
          <p:cNvPr id="205" name="Group 204" descr="This image is an icon of three people interacting. ">
            <a:extLst>
              <a:ext uri="{FF2B5EF4-FFF2-40B4-BE49-F238E27FC236}">
                <a16:creationId xmlns:a16="http://schemas.microsoft.com/office/drawing/2014/main" id="{45696519-F308-4262-9DC5-C541B866A807}"/>
              </a:ext>
            </a:extLst>
          </p:cNvPr>
          <p:cNvGrpSpPr/>
          <p:nvPr/>
        </p:nvGrpSpPr>
        <p:grpSpPr>
          <a:xfrm>
            <a:off x="7311873" y="4554108"/>
            <a:ext cx="3075334" cy="419259"/>
            <a:chOff x="7991679" y="4554108"/>
            <a:chExt cx="3075334" cy="419259"/>
          </a:xfrm>
        </p:grpSpPr>
        <p:grpSp>
          <p:nvGrpSpPr>
            <p:cNvPr id="174" name="Group 173">
              <a:extLst>
                <a:ext uri="{FF2B5EF4-FFF2-40B4-BE49-F238E27FC236}">
                  <a16:creationId xmlns:a16="http://schemas.microsoft.com/office/drawing/2014/main" id="{292DC2AF-B08E-43EC-A60D-B71EFEF8E4D1}"/>
                </a:ext>
              </a:extLst>
            </p:cNvPr>
            <p:cNvGrpSpPr/>
            <p:nvPr/>
          </p:nvGrpSpPr>
          <p:grpSpPr>
            <a:xfrm>
              <a:off x="7991679" y="4627292"/>
              <a:ext cx="346075" cy="346075"/>
              <a:chOff x="3398838" y="2895601"/>
              <a:chExt cx="346075" cy="346075"/>
            </a:xfrm>
          </p:grpSpPr>
          <p:sp>
            <p:nvSpPr>
              <p:cNvPr id="176" name="Freeform 49">
                <a:extLst>
                  <a:ext uri="{FF2B5EF4-FFF2-40B4-BE49-F238E27FC236}">
                    <a16:creationId xmlns:a16="http://schemas.microsoft.com/office/drawing/2014/main" id="{17CD577B-CBE6-4837-A90F-4F36762E5332}"/>
                  </a:ext>
                </a:extLst>
              </p:cNvPr>
              <p:cNvSpPr>
                <a:spLocks/>
              </p:cNvSpPr>
              <p:nvPr/>
            </p:nvSpPr>
            <p:spPr bwMode="auto">
              <a:xfrm>
                <a:off x="3398838"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77" name="Freeform 50">
                <a:extLst>
                  <a:ext uri="{FF2B5EF4-FFF2-40B4-BE49-F238E27FC236}">
                    <a16:creationId xmlns:a16="http://schemas.microsoft.com/office/drawing/2014/main" id="{8BB81587-7777-4AE5-985D-5B14D33AD60C}"/>
                  </a:ext>
                </a:extLst>
              </p:cNvPr>
              <p:cNvSpPr>
                <a:spLocks/>
              </p:cNvSpPr>
              <p:nvPr/>
            </p:nvSpPr>
            <p:spPr bwMode="auto">
              <a:xfrm>
                <a:off x="3467101"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78" name="Oval 51">
                <a:extLst>
                  <a:ext uri="{FF2B5EF4-FFF2-40B4-BE49-F238E27FC236}">
                    <a16:creationId xmlns:a16="http://schemas.microsoft.com/office/drawing/2014/main" id="{49EA0197-339C-4417-A18C-DC15037A9717}"/>
                  </a:ext>
                </a:extLst>
              </p:cNvPr>
              <p:cNvSpPr>
                <a:spLocks noChangeArrowheads="1"/>
              </p:cNvSpPr>
              <p:nvPr/>
            </p:nvSpPr>
            <p:spPr bwMode="auto">
              <a:xfrm>
                <a:off x="3429001" y="2895601"/>
                <a:ext cx="90488" cy="96838"/>
              </a:xfrm>
              <a:prstGeom prst="ellipse">
                <a:avLst/>
              </a:pr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79" name="Freeform 52">
                <a:extLst>
                  <a:ext uri="{FF2B5EF4-FFF2-40B4-BE49-F238E27FC236}">
                    <a16:creationId xmlns:a16="http://schemas.microsoft.com/office/drawing/2014/main" id="{203C108E-5283-4E7B-B970-0E4DF3AF3AEC}"/>
                  </a:ext>
                </a:extLst>
              </p:cNvPr>
              <p:cNvSpPr>
                <a:spLocks/>
              </p:cNvSpPr>
              <p:nvPr/>
            </p:nvSpPr>
            <p:spPr bwMode="auto">
              <a:xfrm>
                <a:off x="3429001"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80" name="Freeform 53">
                <a:extLst>
                  <a:ext uri="{FF2B5EF4-FFF2-40B4-BE49-F238E27FC236}">
                    <a16:creationId xmlns:a16="http://schemas.microsoft.com/office/drawing/2014/main" id="{4A82F405-C833-4408-A2F0-752E2D6C80A8}"/>
                  </a:ext>
                </a:extLst>
              </p:cNvPr>
              <p:cNvSpPr>
                <a:spLocks/>
              </p:cNvSpPr>
              <p:nvPr/>
            </p:nvSpPr>
            <p:spPr bwMode="auto">
              <a:xfrm>
                <a:off x="3594101"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81" name="Freeform 54">
                <a:extLst>
                  <a:ext uri="{FF2B5EF4-FFF2-40B4-BE49-F238E27FC236}">
                    <a16:creationId xmlns:a16="http://schemas.microsoft.com/office/drawing/2014/main" id="{895EA8D0-BBA4-4370-A965-F96A9EDD4249}"/>
                  </a:ext>
                </a:extLst>
              </p:cNvPr>
              <p:cNvSpPr>
                <a:spLocks/>
              </p:cNvSpPr>
              <p:nvPr/>
            </p:nvSpPr>
            <p:spPr bwMode="auto">
              <a:xfrm>
                <a:off x="3662363"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82" name="Oval 55">
                <a:extLst>
                  <a:ext uri="{FF2B5EF4-FFF2-40B4-BE49-F238E27FC236}">
                    <a16:creationId xmlns:a16="http://schemas.microsoft.com/office/drawing/2014/main" id="{94D90E4F-09C7-44B0-9D11-E32A4A0208BC}"/>
                  </a:ext>
                </a:extLst>
              </p:cNvPr>
              <p:cNvSpPr>
                <a:spLocks noChangeArrowheads="1"/>
              </p:cNvSpPr>
              <p:nvPr/>
            </p:nvSpPr>
            <p:spPr bwMode="auto">
              <a:xfrm>
                <a:off x="3624263" y="2895601"/>
                <a:ext cx="90488" cy="96838"/>
              </a:xfrm>
              <a:prstGeom prst="ellipse">
                <a:avLst/>
              </a:pr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83" name="Freeform 56">
                <a:extLst>
                  <a:ext uri="{FF2B5EF4-FFF2-40B4-BE49-F238E27FC236}">
                    <a16:creationId xmlns:a16="http://schemas.microsoft.com/office/drawing/2014/main" id="{0D6D6DA1-3425-44CA-B1CB-B326D2C50D5D}"/>
                  </a:ext>
                </a:extLst>
              </p:cNvPr>
              <p:cNvSpPr>
                <a:spLocks/>
              </p:cNvSpPr>
              <p:nvPr/>
            </p:nvSpPr>
            <p:spPr bwMode="auto">
              <a:xfrm>
                <a:off x="3624263"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84" name="Freeform 57">
                <a:extLst>
                  <a:ext uri="{FF2B5EF4-FFF2-40B4-BE49-F238E27FC236}">
                    <a16:creationId xmlns:a16="http://schemas.microsoft.com/office/drawing/2014/main" id="{A25CE64B-B92A-4562-B048-0FA2A21CB7F4}"/>
                  </a:ext>
                </a:extLst>
              </p:cNvPr>
              <p:cNvSpPr>
                <a:spLocks/>
              </p:cNvSpPr>
              <p:nvPr/>
            </p:nvSpPr>
            <p:spPr bwMode="auto">
              <a:xfrm>
                <a:off x="3497263" y="3181351"/>
                <a:ext cx="82550" cy="60325"/>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85" name="Freeform 58">
                <a:extLst>
                  <a:ext uri="{FF2B5EF4-FFF2-40B4-BE49-F238E27FC236}">
                    <a16:creationId xmlns:a16="http://schemas.microsoft.com/office/drawing/2014/main" id="{80861AE6-B038-4B8C-9EF0-109DEB591A97}"/>
                  </a:ext>
                </a:extLst>
              </p:cNvPr>
              <p:cNvSpPr>
                <a:spLocks/>
              </p:cNvSpPr>
              <p:nvPr/>
            </p:nvSpPr>
            <p:spPr bwMode="auto">
              <a:xfrm>
                <a:off x="3563938" y="3181351"/>
                <a:ext cx="82550" cy="60325"/>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86" name="Oval 59">
                <a:extLst>
                  <a:ext uri="{FF2B5EF4-FFF2-40B4-BE49-F238E27FC236}">
                    <a16:creationId xmlns:a16="http://schemas.microsoft.com/office/drawing/2014/main" id="{2505D730-7819-4CDD-9F00-8E9CEC3DF49F}"/>
                  </a:ext>
                </a:extLst>
              </p:cNvPr>
              <p:cNvSpPr>
                <a:spLocks noChangeArrowheads="1"/>
              </p:cNvSpPr>
              <p:nvPr/>
            </p:nvSpPr>
            <p:spPr bwMode="auto">
              <a:xfrm>
                <a:off x="3527426" y="3090864"/>
                <a:ext cx="88900" cy="96838"/>
              </a:xfrm>
              <a:prstGeom prst="ellipse">
                <a:avLst/>
              </a:pr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87" name="Freeform 60">
                <a:extLst>
                  <a:ext uri="{FF2B5EF4-FFF2-40B4-BE49-F238E27FC236}">
                    <a16:creationId xmlns:a16="http://schemas.microsoft.com/office/drawing/2014/main" id="{88FBFC84-B4E6-4DDD-9DD0-1BB91EA0E022}"/>
                  </a:ext>
                </a:extLst>
              </p:cNvPr>
              <p:cNvSpPr>
                <a:spLocks/>
              </p:cNvSpPr>
              <p:nvPr/>
            </p:nvSpPr>
            <p:spPr bwMode="auto">
              <a:xfrm>
                <a:off x="3527426" y="3124201"/>
                <a:ext cx="88900" cy="15875"/>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88" name="Line 61">
                <a:extLst>
                  <a:ext uri="{FF2B5EF4-FFF2-40B4-BE49-F238E27FC236}">
                    <a16:creationId xmlns:a16="http://schemas.microsoft.com/office/drawing/2014/main" id="{9689C86A-B365-433F-B326-C60DC116B48F}"/>
                  </a:ext>
                </a:extLst>
              </p:cNvPr>
              <p:cNvSpPr>
                <a:spLocks noChangeShapeType="1"/>
              </p:cNvSpPr>
              <p:nvPr/>
            </p:nvSpPr>
            <p:spPr bwMode="auto">
              <a:xfrm>
                <a:off x="3451226" y="3074989"/>
                <a:ext cx="38100" cy="38100"/>
              </a:xfrm>
              <a:prstGeom prst="line">
                <a:avLst/>
              </a:prstGeom>
              <a:noFill/>
              <a:ln w="14288" cap="rnd">
                <a:solidFill>
                  <a:srgbClr val="00206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89" name="Line 62">
                <a:extLst>
                  <a:ext uri="{FF2B5EF4-FFF2-40B4-BE49-F238E27FC236}">
                    <a16:creationId xmlns:a16="http://schemas.microsoft.com/office/drawing/2014/main" id="{ED368EF9-22A8-4990-9D2E-549C76157C0F}"/>
                  </a:ext>
                </a:extLst>
              </p:cNvPr>
              <p:cNvSpPr>
                <a:spLocks noChangeShapeType="1"/>
              </p:cNvSpPr>
              <p:nvPr/>
            </p:nvSpPr>
            <p:spPr bwMode="auto">
              <a:xfrm flipH="1">
                <a:off x="3654426" y="3074989"/>
                <a:ext cx="38100" cy="38100"/>
              </a:xfrm>
              <a:prstGeom prst="line">
                <a:avLst/>
              </a:prstGeom>
              <a:noFill/>
              <a:ln w="14288" cap="rnd">
                <a:solidFill>
                  <a:srgbClr val="00206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grpSp>
        <p:sp>
          <p:nvSpPr>
            <p:cNvPr id="175" name="Rectangle 174">
              <a:extLst>
                <a:ext uri="{FF2B5EF4-FFF2-40B4-BE49-F238E27FC236}">
                  <a16:creationId xmlns:a16="http://schemas.microsoft.com/office/drawing/2014/main" id="{E522F3F9-ECF0-4D2A-9244-1942DCB20E98}"/>
                </a:ext>
              </a:extLst>
            </p:cNvPr>
            <p:cNvSpPr/>
            <p:nvPr/>
          </p:nvSpPr>
          <p:spPr>
            <a:xfrm>
              <a:off x="8578718" y="4554108"/>
              <a:ext cx="2488295" cy="246221"/>
            </a:xfrm>
            <a:prstGeom prst="rect">
              <a:avLst/>
            </a:prstGeom>
          </p:spPr>
          <p:txBody>
            <a:bodyPr wrap="square" lIns="0" tIns="0" rIns="0" bIns="0" anchor="t">
              <a:spAutoFit/>
            </a:bodyPr>
            <a:lstStyle/>
            <a:p>
              <a:r>
                <a:rPr lang="en-US" sz="1600" i="1">
                  <a:solidFill>
                    <a:srgbClr val="002060"/>
                  </a:solidFill>
                  <a:latin typeface="+mj-lt"/>
                  <a:cs typeface="Segoe UI"/>
                </a:rPr>
                <a:t>Positive Reviews Only</a:t>
              </a:r>
              <a:endParaRPr lang="en-US" sz="1600" i="1">
                <a:solidFill>
                  <a:srgbClr val="002060"/>
                </a:solidFill>
                <a:latin typeface="+mj-lt"/>
                <a:cs typeface="Segoe UI" panose="020B0502040204020203" pitchFamily="34" charset="0"/>
              </a:endParaRPr>
            </a:p>
          </p:txBody>
        </p:sp>
      </p:grpSp>
      <p:grpSp>
        <p:nvGrpSpPr>
          <p:cNvPr id="204" name="Group 203" descr="This image is an icon of three people with a symbol that indicates connection to the internet. ">
            <a:extLst>
              <a:ext uri="{FF2B5EF4-FFF2-40B4-BE49-F238E27FC236}">
                <a16:creationId xmlns:a16="http://schemas.microsoft.com/office/drawing/2014/main" id="{BCE3CAEB-5C3F-4903-9D74-1EC0A2984EE9}"/>
              </a:ext>
            </a:extLst>
          </p:cNvPr>
          <p:cNvGrpSpPr/>
          <p:nvPr/>
        </p:nvGrpSpPr>
        <p:grpSpPr>
          <a:xfrm>
            <a:off x="7319810" y="5542207"/>
            <a:ext cx="3067397" cy="404178"/>
            <a:chOff x="7999616" y="5542207"/>
            <a:chExt cx="3067397" cy="404178"/>
          </a:xfrm>
        </p:grpSpPr>
        <p:grpSp>
          <p:nvGrpSpPr>
            <p:cNvPr id="163" name="Group 162">
              <a:extLst>
                <a:ext uri="{FF2B5EF4-FFF2-40B4-BE49-F238E27FC236}">
                  <a16:creationId xmlns:a16="http://schemas.microsoft.com/office/drawing/2014/main" id="{E79FB62D-7154-40A3-BB31-9A0934208E2F}"/>
                </a:ext>
              </a:extLst>
            </p:cNvPr>
            <p:cNvGrpSpPr/>
            <p:nvPr/>
          </p:nvGrpSpPr>
          <p:grpSpPr>
            <a:xfrm>
              <a:off x="7999616" y="5630472"/>
              <a:ext cx="330200" cy="315913"/>
              <a:chOff x="4127500" y="2909888"/>
              <a:chExt cx="330200" cy="315913"/>
            </a:xfrm>
          </p:grpSpPr>
          <p:sp>
            <p:nvSpPr>
              <p:cNvPr id="165" name="Oval 268">
                <a:extLst>
                  <a:ext uri="{FF2B5EF4-FFF2-40B4-BE49-F238E27FC236}">
                    <a16:creationId xmlns:a16="http://schemas.microsoft.com/office/drawing/2014/main" id="{BD72EF5D-EE26-4982-B3AB-9CF584441806}"/>
                  </a:ext>
                </a:extLst>
              </p:cNvPr>
              <p:cNvSpPr>
                <a:spLocks noChangeArrowheads="1"/>
              </p:cNvSpPr>
              <p:nvPr/>
            </p:nvSpPr>
            <p:spPr bwMode="auto">
              <a:xfrm>
                <a:off x="4149725" y="3060701"/>
                <a:ext cx="76200" cy="74613"/>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66" name="Freeform 269">
                <a:extLst>
                  <a:ext uri="{FF2B5EF4-FFF2-40B4-BE49-F238E27FC236}">
                    <a16:creationId xmlns:a16="http://schemas.microsoft.com/office/drawing/2014/main" id="{D9F3CD5B-3BA2-4D51-A0BD-6E802941FDCF}"/>
                  </a:ext>
                </a:extLst>
              </p:cNvPr>
              <p:cNvSpPr>
                <a:spLocks/>
              </p:cNvSpPr>
              <p:nvPr/>
            </p:nvSpPr>
            <p:spPr bwMode="auto">
              <a:xfrm>
                <a:off x="4127500" y="3135313"/>
                <a:ext cx="109538" cy="60325"/>
              </a:xfrm>
              <a:custGeom>
                <a:avLst/>
                <a:gdLst>
                  <a:gd name="T0" fmla="*/ 22 w 29"/>
                  <a:gd name="T1" fmla="*/ 16 h 16"/>
                  <a:gd name="T2" fmla="*/ 0 w 29"/>
                  <a:gd name="T3" fmla="*/ 16 h 16"/>
                  <a:gd name="T4" fmla="*/ 16 w 29"/>
                  <a:gd name="T5" fmla="*/ 0 h 16"/>
                  <a:gd name="T6" fmla="*/ 29 w 29"/>
                  <a:gd name="T7" fmla="*/ 7 h 16"/>
                </a:gdLst>
                <a:ahLst/>
                <a:cxnLst>
                  <a:cxn ang="0">
                    <a:pos x="T0" y="T1"/>
                  </a:cxn>
                  <a:cxn ang="0">
                    <a:pos x="T2" y="T3"/>
                  </a:cxn>
                  <a:cxn ang="0">
                    <a:pos x="T4" y="T5"/>
                  </a:cxn>
                  <a:cxn ang="0">
                    <a:pos x="T6" y="T7"/>
                  </a:cxn>
                </a:cxnLst>
                <a:rect l="0" t="0" r="r" b="b"/>
                <a:pathLst>
                  <a:path w="29" h="16">
                    <a:moveTo>
                      <a:pt x="22" y="16"/>
                    </a:moveTo>
                    <a:cubicBezTo>
                      <a:pt x="0" y="16"/>
                      <a:pt x="0" y="16"/>
                      <a:pt x="0" y="16"/>
                    </a:cubicBezTo>
                    <a:cubicBezTo>
                      <a:pt x="0" y="7"/>
                      <a:pt x="7" y="0"/>
                      <a:pt x="16" y="0"/>
                    </a:cubicBezTo>
                    <a:cubicBezTo>
                      <a:pt x="21" y="0"/>
                      <a:pt x="26" y="3"/>
                      <a:pt x="29" y="7"/>
                    </a:cubicBez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67" name="Oval 270">
                <a:extLst>
                  <a:ext uri="{FF2B5EF4-FFF2-40B4-BE49-F238E27FC236}">
                    <a16:creationId xmlns:a16="http://schemas.microsoft.com/office/drawing/2014/main" id="{85B43E76-36A9-4667-852E-AD239EC04C43}"/>
                  </a:ext>
                </a:extLst>
              </p:cNvPr>
              <p:cNvSpPr>
                <a:spLocks noChangeArrowheads="1"/>
              </p:cNvSpPr>
              <p:nvPr/>
            </p:nvSpPr>
            <p:spPr bwMode="auto">
              <a:xfrm>
                <a:off x="4360863" y="3060701"/>
                <a:ext cx="74613" cy="74613"/>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68" name="Freeform 271">
                <a:extLst>
                  <a:ext uri="{FF2B5EF4-FFF2-40B4-BE49-F238E27FC236}">
                    <a16:creationId xmlns:a16="http://schemas.microsoft.com/office/drawing/2014/main" id="{DFF4B198-89FE-47D5-B7B7-8C893ABCC5FF}"/>
                  </a:ext>
                </a:extLst>
              </p:cNvPr>
              <p:cNvSpPr>
                <a:spLocks/>
              </p:cNvSpPr>
              <p:nvPr/>
            </p:nvSpPr>
            <p:spPr bwMode="auto">
              <a:xfrm>
                <a:off x="4349750" y="3135313"/>
                <a:ext cx="107950" cy="60325"/>
              </a:xfrm>
              <a:custGeom>
                <a:avLst/>
                <a:gdLst>
                  <a:gd name="T0" fmla="*/ 0 w 29"/>
                  <a:gd name="T1" fmla="*/ 7 h 16"/>
                  <a:gd name="T2" fmla="*/ 13 w 29"/>
                  <a:gd name="T3" fmla="*/ 0 h 16"/>
                  <a:gd name="T4" fmla="*/ 29 w 29"/>
                  <a:gd name="T5" fmla="*/ 16 h 16"/>
                  <a:gd name="T6" fmla="*/ 7 w 29"/>
                  <a:gd name="T7" fmla="*/ 16 h 16"/>
                </a:gdLst>
                <a:ahLst/>
                <a:cxnLst>
                  <a:cxn ang="0">
                    <a:pos x="T0" y="T1"/>
                  </a:cxn>
                  <a:cxn ang="0">
                    <a:pos x="T2" y="T3"/>
                  </a:cxn>
                  <a:cxn ang="0">
                    <a:pos x="T4" y="T5"/>
                  </a:cxn>
                  <a:cxn ang="0">
                    <a:pos x="T6" y="T7"/>
                  </a:cxn>
                </a:cxnLst>
                <a:rect l="0" t="0" r="r" b="b"/>
                <a:pathLst>
                  <a:path w="29" h="16">
                    <a:moveTo>
                      <a:pt x="0" y="7"/>
                    </a:moveTo>
                    <a:cubicBezTo>
                      <a:pt x="3" y="3"/>
                      <a:pt x="8" y="0"/>
                      <a:pt x="13" y="0"/>
                    </a:cubicBezTo>
                    <a:cubicBezTo>
                      <a:pt x="22" y="0"/>
                      <a:pt x="29" y="7"/>
                      <a:pt x="29" y="16"/>
                    </a:cubicBezTo>
                    <a:cubicBezTo>
                      <a:pt x="7" y="16"/>
                      <a:pt x="7" y="16"/>
                      <a:pt x="7" y="16"/>
                    </a:cubicBez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69" name="Oval 272">
                <a:extLst>
                  <a:ext uri="{FF2B5EF4-FFF2-40B4-BE49-F238E27FC236}">
                    <a16:creationId xmlns:a16="http://schemas.microsoft.com/office/drawing/2014/main" id="{CE8C1F83-6F38-4A0B-8E08-4398BEC1DDBB}"/>
                  </a:ext>
                </a:extLst>
              </p:cNvPr>
              <p:cNvSpPr>
                <a:spLocks noChangeArrowheads="1"/>
              </p:cNvSpPr>
              <p:nvPr/>
            </p:nvSpPr>
            <p:spPr bwMode="auto">
              <a:xfrm>
                <a:off x="4240213" y="3030538"/>
                <a:ext cx="104775" cy="109538"/>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70" name="Freeform 273">
                <a:extLst>
                  <a:ext uri="{FF2B5EF4-FFF2-40B4-BE49-F238E27FC236}">
                    <a16:creationId xmlns:a16="http://schemas.microsoft.com/office/drawing/2014/main" id="{F5C16A34-C88B-42FA-BC46-1C9471DB8B0A}"/>
                  </a:ext>
                </a:extLst>
              </p:cNvPr>
              <p:cNvSpPr>
                <a:spLocks/>
              </p:cNvSpPr>
              <p:nvPr/>
            </p:nvSpPr>
            <p:spPr bwMode="auto">
              <a:xfrm>
                <a:off x="4214813" y="2986088"/>
                <a:ext cx="157163" cy="36513"/>
              </a:xfrm>
              <a:custGeom>
                <a:avLst/>
                <a:gdLst>
                  <a:gd name="T0" fmla="*/ 0 w 42"/>
                  <a:gd name="T1" fmla="*/ 10 h 10"/>
                  <a:gd name="T2" fmla="*/ 21 w 42"/>
                  <a:gd name="T3" fmla="*/ 0 h 10"/>
                  <a:gd name="T4" fmla="*/ 42 w 42"/>
                  <a:gd name="T5" fmla="*/ 10 h 10"/>
                </a:gdLst>
                <a:ahLst/>
                <a:cxnLst>
                  <a:cxn ang="0">
                    <a:pos x="T0" y="T1"/>
                  </a:cxn>
                  <a:cxn ang="0">
                    <a:pos x="T2" y="T3"/>
                  </a:cxn>
                  <a:cxn ang="0">
                    <a:pos x="T4" y="T5"/>
                  </a:cxn>
                </a:cxnLst>
                <a:rect l="0" t="0" r="r" b="b"/>
                <a:pathLst>
                  <a:path w="42" h="10">
                    <a:moveTo>
                      <a:pt x="0" y="10"/>
                    </a:moveTo>
                    <a:cubicBezTo>
                      <a:pt x="5" y="4"/>
                      <a:pt x="13" y="0"/>
                      <a:pt x="21" y="0"/>
                    </a:cubicBezTo>
                    <a:cubicBezTo>
                      <a:pt x="29" y="0"/>
                      <a:pt x="37" y="4"/>
                      <a:pt x="42" y="10"/>
                    </a:cubicBez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71" name="Freeform 274">
                <a:extLst>
                  <a:ext uri="{FF2B5EF4-FFF2-40B4-BE49-F238E27FC236}">
                    <a16:creationId xmlns:a16="http://schemas.microsoft.com/office/drawing/2014/main" id="{1D976AB4-49AA-4482-B357-FA665EA7852A}"/>
                  </a:ext>
                </a:extLst>
              </p:cNvPr>
              <p:cNvSpPr>
                <a:spLocks/>
              </p:cNvSpPr>
              <p:nvPr/>
            </p:nvSpPr>
            <p:spPr bwMode="auto">
              <a:xfrm>
                <a:off x="4187825" y="2947988"/>
                <a:ext cx="211138" cy="49213"/>
              </a:xfrm>
              <a:custGeom>
                <a:avLst/>
                <a:gdLst>
                  <a:gd name="T0" fmla="*/ 0 w 56"/>
                  <a:gd name="T1" fmla="*/ 13 h 13"/>
                  <a:gd name="T2" fmla="*/ 28 w 56"/>
                  <a:gd name="T3" fmla="*/ 0 h 13"/>
                  <a:gd name="T4" fmla="*/ 56 w 56"/>
                  <a:gd name="T5" fmla="*/ 13 h 13"/>
                </a:gdLst>
                <a:ahLst/>
                <a:cxnLst>
                  <a:cxn ang="0">
                    <a:pos x="T0" y="T1"/>
                  </a:cxn>
                  <a:cxn ang="0">
                    <a:pos x="T2" y="T3"/>
                  </a:cxn>
                  <a:cxn ang="0">
                    <a:pos x="T4" y="T5"/>
                  </a:cxn>
                </a:cxnLst>
                <a:rect l="0" t="0" r="r" b="b"/>
                <a:pathLst>
                  <a:path w="56" h="13">
                    <a:moveTo>
                      <a:pt x="0" y="13"/>
                    </a:moveTo>
                    <a:cubicBezTo>
                      <a:pt x="7" y="5"/>
                      <a:pt x="17" y="0"/>
                      <a:pt x="28" y="0"/>
                    </a:cubicBezTo>
                    <a:cubicBezTo>
                      <a:pt x="39" y="0"/>
                      <a:pt x="49" y="5"/>
                      <a:pt x="56" y="13"/>
                    </a:cubicBez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72" name="Freeform 275">
                <a:extLst>
                  <a:ext uri="{FF2B5EF4-FFF2-40B4-BE49-F238E27FC236}">
                    <a16:creationId xmlns:a16="http://schemas.microsoft.com/office/drawing/2014/main" id="{40CDCACF-1136-47C8-A50F-2C6DCEFC7055}"/>
                  </a:ext>
                </a:extLst>
              </p:cNvPr>
              <p:cNvSpPr>
                <a:spLocks/>
              </p:cNvSpPr>
              <p:nvPr/>
            </p:nvSpPr>
            <p:spPr bwMode="auto">
              <a:xfrm>
                <a:off x="4157663" y="2909888"/>
                <a:ext cx="269875" cy="63500"/>
              </a:xfrm>
              <a:custGeom>
                <a:avLst/>
                <a:gdLst>
                  <a:gd name="T0" fmla="*/ 0 w 72"/>
                  <a:gd name="T1" fmla="*/ 17 h 17"/>
                  <a:gd name="T2" fmla="*/ 36 w 72"/>
                  <a:gd name="T3" fmla="*/ 0 h 17"/>
                  <a:gd name="T4" fmla="*/ 72 w 72"/>
                  <a:gd name="T5" fmla="*/ 17 h 17"/>
                </a:gdLst>
                <a:ahLst/>
                <a:cxnLst>
                  <a:cxn ang="0">
                    <a:pos x="T0" y="T1"/>
                  </a:cxn>
                  <a:cxn ang="0">
                    <a:pos x="T2" y="T3"/>
                  </a:cxn>
                  <a:cxn ang="0">
                    <a:pos x="T4" y="T5"/>
                  </a:cxn>
                </a:cxnLst>
                <a:rect l="0" t="0" r="r" b="b"/>
                <a:pathLst>
                  <a:path w="72" h="17">
                    <a:moveTo>
                      <a:pt x="0" y="17"/>
                    </a:moveTo>
                    <a:cubicBezTo>
                      <a:pt x="8" y="7"/>
                      <a:pt x="21" y="0"/>
                      <a:pt x="36" y="0"/>
                    </a:cubicBezTo>
                    <a:cubicBezTo>
                      <a:pt x="51" y="0"/>
                      <a:pt x="64" y="7"/>
                      <a:pt x="72" y="17"/>
                    </a:cubicBez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sp>
            <p:nvSpPr>
              <p:cNvPr id="173" name="Freeform 276">
                <a:extLst>
                  <a:ext uri="{FF2B5EF4-FFF2-40B4-BE49-F238E27FC236}">
                    <a16:creationId xmlns:a16="http://schemas.microsoft.com/office/drawing/2014/main" id="{E1D8459C-3776-4E84-AC6C-5275955B3DDE}"/>
                  </a:ext>
                </a:extLst>
              </p:cNvPr>
              <p:cNvSpPr>
                <a:spLocks/>
              </p:cNvSpPr>
              <p:nvPr/>
            </p:nvSpPr>
            <p:spPr bwMode="auto">
              <a:xfrm>
                <a:off x="4206875" y="3140076"/>
                <a:ext cx="173038" cy="85725"/>
              </a:xfrm>
              <a:custGeom>
                <a:avLst/>
                <a:gdLst>
                  <a:gd name="T0" fmla="*/ 46 w 46"/>
                  <a:gd name="T1" fmla="*/ 23 h 23"/>
                  <a:gd name="T2" fmla="*/ 0 w 46"/>
                  <a:gd name="T3" fmla="*/ 23 h 23"/>
                  <a:gd name="T4" fmla="*/ 23 w 46"/>
                  <a:gd name="T5" fmla="*/ 0 h 23"/>
                  <a:gd name="T6" fmla="*/ 46 w 46"/>
                  <a:gd name="T7" fmla="*/ 23 h 23"/>
                </a:gdLst>
                <a:ahLst/>
                <a:cxnLst>
                  <a:cxn ang="0">
                    <a:pos x="T0" y="T1"/>
                  </a:cxn>
                  <a:cxn ang="0">
                    <a:pos x="T2" y="T3"/>
                  </a:cxn>
                  <a:cxn ang="0">
                    <a:pos x="T4" y="T5"/>
                  </a:cxn>
                  <a:cxn ang="0">
                    <a:pos x="T6" y="T7"/>
                  </a:cxn>
                </a:cxnLst>
                <a:rect l="0" t="0" r="r" b="b"/>
                <a:pathLst>
                  <a:path w="46" h="23">
                    <a:moveTo>
                      <a:pt x="46" y="23"/>
                    </a:moveTo>
                    <a:cubicBezTo>
                      <a:pt x="0" y="23"/>
                      <a:pt x="0" y="23"/>
                      <a:pt x="0" y="23"/>
                    </a:cubicBezTo>
                    <a:cubicBezTo>
                      <a:pt x="0" y="10"/>
                      <a:pt x="10" y="0"/>
                      <a:pt x="23" y="0"/>
                    </a:cubicBezTo>
                    <a:cubicBezTo>
                      <a:pt x="36" y="0"/>
                      <a:pt x="46" y="10"/>
                      <a:pt x="46" y="23"/>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2060"/>
                  </a:solidFill>
                </a:endParaRPr>
              </a:p>
            </p:txBody>
          </p:sp>
        </p:grpSp>
        <p:sp>
          <p:nvSpPr>
            <p:cNvPr id="164" name="Rectangle 163">
              <a:extLst>
                <a:ext uri="{FF2B5EF4-FFF2-40B4-BE49-F238E27FC236}">
                  <a16:creationId xmlns:a16="http://schemas.microsoft.com/office/drawing/2014/main" id="{3E886A0B-A097-4934-BAAA-53B791623B0B}"/>
                </a:ext>
              </a:extLst>
            </p:cNvPr>
            <p:cNvSpPr/>
            <p:nvPr/>
          </p:nvSpPr>
          <p:spPr>
            <a:xfrm>
              <a:off x="8578718" y="5542207"/>
              <a:ext cx="2488295" cy="246221"/>
            </a:xfrm>
            <a:prstGeom prst="rect">
              <a:avLst/>
            </a:prstGeom>
          </p:spPr>
          <p:txBody>
            <a:bodyPr wrap="square" lIns="0" tIns="0" rIns="0" bIns="0" anchor="t">
              <a:spAutoFit/>
            </a:bodyPr>
            <a:lstStyle/>
            <a:p>
              <a:r>
                <a:rPr lang="en-US" sz="1600" i="1">
                  <a:solidFill>
                    <a:srgbClr val="002060"/>
                  </a:solidFill>
                  <a:latin typeface="+mj-lt"/>
                  <a:cs typeface="Segoe UI"/>
                </a:rPr>
                <a:t>Negative Reviews Only</a:t>
              </a:r>
              <a:endParaRPr lang="en-US" sz="1600" i="1">
                <a:solidFill>
                  <a:srgbClr val="002060"/>
                </a:solidFill>
                <a:latin typeface="+mj-lt"/>
                <a:cs typeface="Segoe UI" panose="020B0502040204020203" pitchFamily="34" charset="0"/>
              </a:endParaRPr>
            </a:p>
          </p:txBody>
        </p:sp>
      </p:grpSp>
      <p:pic>
        <p:nvPicPr>
          <p:cNvPr id="2" name="Picture 1" descr="A number of text on a white background&#10;&#10;Description automatically generated">
            <a:extLst>
              <a:ext uri="{FF2B5EF4-FFF2-40B4-BE49-F238E27FC236}">
                <a16:creationId xmlns:a16="http://schemas.microsoft.com/office/drawing/2014/main" id="{D5AB7897-8BBD-99C8-574F-AAD00E79C804}"/>
              </a:ext>
            </a:extLst>
          </p:cNvPr>
          <p:cNvPicPr>
            <a:picLocks noChangeAspect="1"/>
          </p:cNvPicPr>
          <p:nvPr/>
        </p:nvPicPr>
        <p:blipFill>
          <a:blip r:embed="rId3"/>
          <a:stretch>
            <a:fillRect/>
          </a:stretch>
        </p:blipFill>
        <p:spPr>
          <a:xfrm>
            <a:off x="86710" y="127356"/>
            <a:ext cx="6448096" cy="2911530"/>
          </a:xfrm>
          <a:prstGeom prst="rect">
            <a:avLst/>
          </a:prstGeom>
        </p:spPr>
      </p:pic>
      <p:pic>
        <p:nvPicPr>
          <p:cNvPr id="5" name="Picture 4" descr="A close up of words&#10;&#10;Description automatically generated">
            <a:extLst>
              <a:ext uri="{FF2B5EF4-FFF2-40B4-BE49-F238E27FC236}">
                <a16:creationId xmlns:a16="http://schemas.microsoft.com/office/drawing/2014/main" id="{434D7807-1490-88AB-DB46-D31987BD1EC5}"/>
              </a:ext>
            </a:extLst>
          </p:cNvPr>
          <p:cNvPicPr>
            <a:picLocks noChangeAspect="1"/>
          </p:cNvPicPr>
          <p:nvPr/>
        </p:nvPicPr>
        <p:blipFill>
          <a:blip r:embed="rId4"/>
          <a:stretch>
            <a:fillRect/>
          </a:stretch>
        </p:blipFill>
        <p:spPr>
          <a:xfrm>
            <a:off x="86710" y="3434383"/>
            <a:ext cx="3386959" cy="2984680"/>
          </a:xfrm>
          <a:prstGeom prst="rect">
            <a:avLst/>
          </a:prstGeom>
        </p:spPr>
      </p:pic>
      <p:pic>
        <p:nvPicPr>
          <p:cNvPr id="6" name="Picture 5" descr="A black text on a white background&#10;&#10;Description automatically generated">
            <a:extLst>
              <a:ext uri="{FF2B5EF4-FFF2-40B4-BE49-F238E27FC236}">
                <a16:creationId xmlns:a16="http://schemas.microsoft.com/office/drawing/2014/main" id="{5EFE0DEB-6178-A0A5-D811-9DFC8A30C335}"/>
              </a:ext>
            </a:extLst>
          </p:cNvPr>
          <p:cNvPicPr>
            <a:picLocks noChangeAspect="1"/>
          </p:cNvPicPr>
          <p:nvPr/>
        </p:nvPicPr>
        <p:blipFill>
          <a:blip r:embed="rId5"/>
          <a:stretch>
            <a:fillRect/>
          </a:stretch>
        </p:blipFill>
        <p:spPr>
          <a:xfrm>
            <a:off x="3423744" y="3423176"/>
            <a:ext cx="3163613" cy="3007096"/>
          </a:xfrm>
          <a:prstGeom prst="rect">
            <a:avLst/>
          </a:prstGeom>
        </p:spPr>
      </p:pic>
      <p:sp>
        <p:nvSpPr>
          <p:cNvPr id="3" name="TextBox 2">
            <a:extLst>
              <a:ext uri="{FF2B5EF4-FFF2-40B4-BE49-F238E27FC236}">
                <a16:creationId xmlns:a16="http://schemas.microsoft.com/office/drawing/2014/main" id="{AE3A0414-4BBA-B42A-B134-D34612A214D6}"/>
              </a:ext>
            </a:extLst>
          </p:cNvPr>
          <p:cNvSpPr txBox="1"/>
          <p:nvPr/>
        </p:nvSpPr>
        <p:spPr>
          <a:xfrm>
            <a:off x="673482" y="3023331"/>
            <a:ext cx="2209101" cy="489814"/>
          </a:xfrm>
          <a:prstGeom prst="rect">
            <a:avLst/>
          </a:prstGeom>
          <a:noFill/>
        </p:spPr>
        <p:txBody>
          <a:bodyPr wrap="square" lIns="0" tIns="0" rIns="0" bIns="0" rtlCol="0" anchor="t">
            <a:spAutoFit/>
          </a:bodyPr>
          <a:lstStyle/>
          <a:p>
            <a:pPr>
              <a:lnSpc>
                <a:spcPts val="4000"/>
              </a:lnSpc>
            </a:pPr>
            <a:r>
              <a:rPr lang="en-US" sz="3200" b="1">
                <a:solidFill>
                  <a:srgbClr val="002060"/>
                </a:solidFill>
                <a:latin typeface="Segoe UI"/>
                <a:cs typeface="Segoe UI"/>
              </a:rPr>
              <a:t>POSITIVE</a:t>
            </a:r>
            <a:endParaRPr lang="en-US" sz="3200">
              <a:ea typeface="Calibri"/>
              <a:cs typeface="Calibri"/>
            </a:endParaRPr>
          </a:p>
        </p:txBody>
      </p:sp>
      <p:sp>
        <p:nvSpPr>
          <p:cNvPr id="7" name="TextBox 6">
            <a:extLst>
              <a:ext uri="{FF2B5EF4-FFF2-40B4-BE49-F238E27FC236}">
                <a16:creationId xmlns:a16="http://schemas.microsoft.com/office/drawing/2014/main" id="{EB790F19-0747-2207-15C5-12BB73281A26}"/>
              </a:ext>
            </a:extLst>
          </p:cNvPr>
          <p:cNvSpPr txBox="1"/>
          <p:nvPr/>
        </p:nvSpPr>
        <p:spPr>
          <a:xfrm>
            <a:off x="3840236" y="3023330"/>
            <a:ext cx="2327854" cy="477631"/>
          </a:xfrm>
          <a:prstGeom prst="rect">
            <a:avLst/>
          </a:prstGeom>
          <a:noFill/>
        </p:spPr>
        <p:txBody>
          <a:bodyPr wrap="square" lIns="0" tIns="0" rIns="0" bIns="0" rtlCol="0" anchor="t">
            <a:spAutoFit/>
          </a:bodyPr>
          <a:lstStyle/>
          <a:p>
            <a:pPr>
              <a:lnSpc>
                <a:spcPts val="4000"/>
              </a:lnSpc>
            </a:pPr>
            <a:r>
              <a:rPr lang="en-US" sz="3200" b="1" dirty="0">
                <a:solidFill>
                  <a:srgbClr val="002060"/>
                </a:solidFill>
                <a:latin typeface="Segoe UI"/>
                <a:cs typeface="Segoe UI"/>
              </a:rPr>
              <a:t>NEGATIVE</a:t>
            </a:r>
          </a:p>
        </p:txBody>
      </p:sp>
    </p:spTree>
    <p:extLst>
      <p:ext uri="{BB962C8B-B14F-4D97-AF65-F5344CB8AC3E}">
        <p14:creationId xmlns:p14="http://schemas.microsoft.com/office/powerpoint/2010/main" val="8378741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3668227_win32_fixed" id="{17DD1A52-D3DE-4BC7-AB4E-5ED952CBB3F4}" vid="{D8C85220-06A0-4E3D-954C-BC12E2647B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71421E6-0B73-4301-8D1C-0131DB42FA7F}">
  <ds:schemaRefs>
    <ds:schemaRef ds:uri="http://schemas.microsoft.com/sharepoint/v3/contenttype/forms"/>
  </ds:schemaRefs>
</ds:datastoreItem>
</file>

<file path=customXml/itemProps2.xml><?xml version="1.0" encoding="utf-8"?>
<ds:datastoreItem xmlns:ds="http://schemas.openxmlformats.org/officeDocument/2006/customXml" ds:itemID="{89900F64-9193-44F8-BD63-E681103777C8}">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10CA4BDF-ECBC-4F8E-8F31-E58428FA4B7B}">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Human resources slide 1</vt:lpstr>
      <vt:lpstr>Human resources slide 2</vt:lpstr>
      <vt:lpstr>Human resources slide 3</vt:lpstr>
      <vt:lpstr>Human resources slide 3</vt:lpstr>
      <vt:lpstr>Human resources slide 3</vt:lpstr>
      <vt:lpstr>Human resources slide 4</vt:lpstr>
      <vt:lpstr>Human resources slide 5</vt:lpstr>
      <vt:lpstr>Human resources slide 5</vt:lpstr>
      <vt:lpstr>Human resources slide 5</vt:lpstr>
      <vt:lpstr>Human resources slide 8</vt:lpstr>
      <vt:lpstr>Human resources slide 10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resources slide 1</dc:title>
  <dc:creator/>
  <cp:revision>178</cp:revision>
  <dcterms:created xsi:type="dcterms:W3CDTF">2023-08-29T22:26:48Z</dcterms:created>
  <dcterms:modified xsi:type="dcterms:W3CDTF">2023-09-14T13:51:33Z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